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5"/>
  </p:sldMasterIdLst>
  <p:notesMasterIdLst>
    <p:notesMasterId r:id="rId91"/>
  </p:notesMasterIdLst>
  <p:handoutMasterIdLst>
    <p:handoutMasterId r:id="rId92"/>
  </p:handoutMasterIdLst>
  <p:sldIdLst>
    <p:sldId id="401" r:id="rId6"/>
    <p:sldId id="318" r:id="rId7"/>
    <p:sldId id="319" r:id="rId8"/>
    <p:sldId id="320" r:id="rId9"/>
    <p:sldId id="321" r:id="rId10"/>
    <p:sldId id="322" r:id="rId11"/>
    <p:sldId id="323" r:id="rId12"/>
    <p:sldId id="324" r:id="rId13"/>
    <p:sldId id="325" r:id="rId14"/>
    <p:sldId id="326" r:id="rId15"/>
    <p:sldId id="327" r:id="rId16"/>
    <p:sldId id="328" r:id="rId17"/>
    <p:sldId id="329" r:id="rId18"/>
    <p:sldId id="416" r:id="rId19"/>
    <p:sldId id="330" r:id="rId20"/>
    <p:sldId id="331" r:id="rId21"/>
    <p:sldId id="332" r:id="rId22"/>
    <p:sldId id="333" r:id="rId23"/>
    <p:sldId id="334"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349" r:id="rId39"/>
    <p:sldId id="350" r:id="rId40"/>
    <p:sldId id="351" r:id="rId41"/>
    <p:sldId id="352" r:id="rId42"/>
    <p:sldId id="353" r:id="rId43"/>
    <p:sldId id="354" r:id="rId44"/>
    <p:sldId id="355" r:id="rId45"/>
    <p:sldId id="356" r:id="rId46"/>
    <p:sldId id="357" r:id="rId47"/>
    <p:sldId id="398" r:id="rId48"/>
    <p:sldId id="360" r:id="rId49"/>
    <p:sldId id="361" r:id="rId50"/>
    <p:sldId id="362" r:id="rId51"/>
    <p:sldId id="363" r:id="rId52"/>
    <p:sldId id="364" r:id="rId53"/>
    <p:sldId id="359" r:id="rId54"/>
    <p:sldId id="358"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9" r:id="rId81"/>
    <p:sldId id="400" r:id="rId82"/>
    <p:sldId id="390" r:id="rId83"/>
    <p:sldId id="391" r:id="rId84"/>
    <p:sldId id="392" r:id="rId85"/>
    <p:sldId id="393" r:id="rId86"/>
    <p:sldId id="394" r:id="rId87"/>
    <p:sldId id="395" r:id="rId88"/>
    <p:sldId id="396" r:id="rId89"/>
    <p:sldId id="397" r:id="rId90"/>
  </p:sldIdLst>
  <p:sldSz cx="9906000" cy="6858000" type="A4"/>
  <p:notesSz cx="6858000" cy="9144000"/>
  <p:defaultTextStyle>
    <a:defPPr>
      <a:defRPr lang="en-US"/>
    </a:defPPr>
    <a:lvl1pPr algn="ctr" rtl="0" eaLnBrk="0" fontAlgn="base" hangingPunct="0">
      <a:spcBef>
        <a:spcPct val="0"/>
      </a:spcBef>
      <a:spcAft>
        <a:spcPct val="0"/>
      </a:spcAft>
      <a:defRPr sz="2400" kern="1200">
        <a:solidFill>
          <a:schemeClr val="accent1"/>
        </a:solidFill>
        <a:latin typeface="Arial" panose="020B0604020202020204" pitchFamily="34" charset="0"/>
        <a:ea typeface="ＭＳ Ｐゴシック" panose="020B0600070205080204" pitchFamily="34" charset="-128"/>
        <a:cs typeface="+mn-cs"/>
      </a:defRPr>
    </a:lvl1pPr>
    <a:lvl2pPr marL="457200" algn="ctr" rtl="0" eaLnBrk="0" fontAlgn="base" hangingPunct="0">
      <a:spcBef>
        <a:spcPct val="0"/>
      </a:spcBef>
      <a:spcAft>
        <a:spcPct val="0"/>
      </a:spcAft>
      <a:defRPr sz="2400" kern="1200">
        <a:solidFill>
          <a:schemeClr val="accent1"/>
        </a:solidFill>
        <a:latin typeface="Arial" panose="020B0604020202020204" pitchFamily="34" charset="0"/>
        <a:ea typeface="ＭＳ Ｐゴシック" panose="020B0600070205080204" pitchFamily="34" charset="-128"/>
        <a:cs typeface="+mn-cs"/>
      </a:defRPr>
    </a:lvl2pPr>
    <a:lvl3pPr marL="914400" algn="ctr" rtl="0" eaLnBrk="0" fontAlgn="base" hangingPunct="0">
      <a:spcBef>
        <a:spcPct val="0"/>
      </a:spcBef>
      <a:spcAft>
        <a:spcPct val="0"/>
      </a:spcAft>
      <a:defRPr sz="2400" kern="1200">
        <a:solidFill>
          <a:schemeClr val="accent1"/>
        </a:solidFill>
        <a:latin typeface="Arial" panose="020B0604020202020204" pitchFamily="34" charset="0"/>
        <a:ea typeface="ＭＳ Ｐゴシック" panose="020B0600070205080204" pitchFamily="34" charset="-128"/>
        <a:cs typeface="+mn-cs"/>
      </a:defRPr>
    </a:lvl3pPr>
    <a:lvl4pPr marL="1371600" algn="ctr" rtl="0" eaLnBrk="0" fontAlgn="base" hangingPunct="0">
      <a:spcBef>
        <a:spcPct val="0"/>
      </a:spcBef>
      <a:spcAft>
        <a:spcPct val="0"/>
      </a:spcAft>
      <a:defRPr sz="2400" kern="1200">
        <a:solidFill>
          <a:schemeClr val="accent1"/>
        </a:solidFill>
        <a:latin typeface="Arial" panose="020B0604020202020204" pitchFamily="34" charset="0"/>
        <a:ea typeface="ＭＳ Ｐゴシック" panose="020B0600070205080204" pitchFamily="34" charset="-128"/>
        <a:cs typeface="+mn-cs"/>
      </a:defRPr>
    </a:lvl4pPr>
    <a:lvl5pPr marL="1828800" algn="ctr" rtl="0" eaLnBrk="0" fontAlgn="base" hangingPunct="0">
      <a:spcBef>
        <a:spcPct val="0"/>
      </a:spcBef>
      <a:spcAft>
        <a:spcPct val="0"/>
      </a:spcAft>
      <a:defRPr sz="2400" kern="1200">
        <a:solidFill>
          <a:schemeClr val="accent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accent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accent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accent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accent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
          <p15:clr>
            <a:srgbClr val="A4A3A4"/>
          </p15:clr>
        </p15:guide>
        <p15:guide id="2" orient="horz" pos="4319">
          <p15:clr>
            <a:srgbClr val="A4A3A4"/>
          </p15:clr>
        </p15:guide>
        <p15:guide id="3" orient="horz">
          <p15:clr>
            <a:srgbClr val="A4A3A4"/>
          </p15:clr>
        </p15:guide>
        <p15:guide id="4" orient="horz" pos="4083">
          <p15:clr>
            <a:srgbClr val="A4A3A4"/>
          </p15:clr>
        </p15:guide>
        <p15:guide id="5" pos="412">
          <p15:clr>
            <a:srgbClr val="A4A3A4"/>
          </p15:clr>
        </p15:guide>
        <p15:guide id="6" pos="609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A0FFE-4AD5-43A7-B21E-CE4932A56B67}" v="3" dt="2021-09-13T09:13:55.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15" autoAdjust="0"/>
  </p:normalViewPr>
  <p:slideViewPr>
    <p:cSldViewPr snapToGrid="0">
      <p:cViewPr>
        <p:scale>
          <a:sx n="70" d="100"/>
          <a:sy n="70" d="100"/>
        </p:scale>
        <p:origin x="-1218" y="-18"/>
      </p:cViewPr>
      <p:guideLst>
        <p:guide orient="horz" pos="180"/>
        <p:guide orient="horz" pos="4319"/>
        <p:guide orient="horz"/>
        <p:guide orient="horz" pos="4083"/>
        <p:guide pos="412"/>
        <p:guide pos="6093"/>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Chopra" userId="S::1801cs03@iitp.ac.in::5e17be33-8bd3-491a-8d86-9a2ee2ec32e0" providerId="AD" clId="Web-{D45A0FFE-4AD5-43A7-B21E-CE4932A56B67}"/>
    <pc:docChg chg="modSld">
      <pc:chgData name="Abhishek Chopra" userId="S::1801cs03@iitp.ac.in::5e17be33-8bd3-491a-8d86-9a2ee2ec32e0" providerId="AD" clId="Web-{D45A0FFE-4AD5-43A7-B21E-CE4932A56B67}" dt="2021-09-13T09:13:55.026" v="2" actId="20577"/>
      <pc:docMkLst>
        <pc:docMk/>
      </pc:docMkLst>
      <pc:sldChg chg="modSp">
        <pc:chgData name="Abhishek Chopra" userId="S::1801cs03@iitp.ac.in::5e17be33-8bd3-491a-8d86-9a2ee2ec32e0" providerId="AD" clId="Web-{D45A0FFE-4AD5-43A7-B21E-CE4932A56B67}" dt="2021-09-13T09:13:55.026" v="2" actId="20577"/>
        <pc:sldMkLst>
          <pc:docMk/>
          <pc:sldMk cId="0" sldId="320"/>
        </pc:sldMkLst>
        <pc:spChg chg="mod">
          <ac:chgData name="Abhishek Chopra" userId="S::1801cs03@iitp.ac.in::5e17be33-8bd3-491a-8d86-9a2ee2ec32e0" providerId="AD" clId="Web-{D45A0FFE-4AD5-43A7-B21E-CE4932A56B67}" dt="2021-09-13T09:13:55.026" v="2" actId="20577"/>
          <ac:spMkLst>
            <pc:docMk/>
            <pc:sldMk cId="0" sldId="320"/>
            <ac:spMk id="6147" creationId="{13D58AE9-DB70-4E4D-BE44-FA04CA1612F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5" Type="http://schemas.openxmlformats.org/officeDocument/2006/relationships/image" Target="../media/image6.emf"/><Relationship Id="rId4"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wmf"/><Relationship Id="rId1" Type="http://schemas.openxmlformats.org/officeDocument/2006/relationships/image" Target="../media/image8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1DC30F97-37BA-42AA-A327-264923B1B00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latin typeface="Arial" charset="0"/>
                <a:ea typeface="+mn-ea"/>
                <a:cs typeface="+mn-cs"/>
              </a:defRPr>
            </a:lvl1pPr>
          </a:lstStyle>
          <a:p>
            <a:pPr>
              <a:defRPr/>
            </a:pPr>
            <a:endParaRPr lang="fr-FR"/>
          </a:p>
        </p:txBody>
      </p:sp>
      <p:sp>
        <p:nvSpPr>
          <p:cNvPr id="66563" name="Rectangle 1027">
            <a:extLst>
              <a:ext uri="{FF2B5EF4-FFF2-40B4-BE49-F238E27FC236}">
                <a16:creationId xmlns:a16="http://schemas.microsoft.com/office/drawing/2014/main" id="{844093FF-17AB-42A3-B74F-B95CB48114F5}"/>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ea typeface="+mn-ea"/>
                <a:cs typeface="+mn-cs"/>
              </a:defRPr>
            </a:lvl1pPr>
          </a:lstStyle>
          <a:p>
            <a:pPr>
              <a:defRPr/>
            </a:pPr>
            <a:endParaRPr lang="fr-FR"/>
          </a:p>
        </p:txBody>
      </p:sp>
      <p:sp>
        <p:nvSpPr>
          <p:cNvPr id="66564" name="Rectangle 1028">
            <a:extLst>
              <a:ext uri="{FF2B5EF4-FFF2-40B4-BE49-F238E27FC236}">
                <a16:creationId xmlns:a16="http://schemas.microsoft.com/office/drawing/2014/main" id="{F6989AAC-484F-4E6A-A2FE-D0790A58332F}"/>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latin typeface="Arial" charset="0"/>
                <a:ea typeface="+mn-ea"/>
                <a:cs typeface="+mn-cs"/>
              </a:defRPr>
            </a:lvl1pPr>
          </a:lstStyle>
          <a:p>
            <a:pPr>
              <a:defRPr/>
            </a:pPr>
            <a:endParaRPr lang="fr-FR"/>
          </a:p>
        </p:txBody>
      </p:sp>
      <p:sp>
        <p:nvSpPr>
          <p:cNvPr id="66565" name="Rectangle 1029">
            <a:extLst>
              <a:ext uri="{FF2B5EF4-FFF2-40B4-BE49-F238E27FC236}">
                <a16:creationId xmlns:a16="http://schemas.microsoft.com/office/drawing/2014/main" id="{25F15CAD-405E-418D-A5BB-B2C8F50CCFA0}"/>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fld id="{94166857-664C-4867-8EAB-7C0B328FAF5E}" type="slidenum">
              <a:rPr lang="fr-FR" altLang="en-US"/>
              <a:pPr/>
              <a:t>‹#›</a:t>
            </a:fld>
            <a:endParaRPr lang="fr-F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54F34B0-203B-4C12-BF59-1E6F6C9A28C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ea typeface="+mn-ea"/>
                <a:cs typeface="+mn-cs"/>
              </a:defRPr>
            </a:lvl1pPr>
          </a:lstStyle>
          <a:p>
            <a:pPr>
              <a:defRPr/>
            </a:pPr>
            <a:endParaRPr lang="en-US"/>
          </a:p>
        </p:txBody>
      </p:sp>
      <p:sp>
        <p:nvSpPr>
          <p:cNvPr id="9219" name="Rectangle 3">
            <a:extLst>
              <a:ext uri="{FF2B5EF4-FFF2-40B4-BE49-F238E27FC236}">
                <a16:creationId xmlns:a16="http://schemas.microsoft.com/office/drawing/2014/main" id="{8AFEDC48-E433-4759-9846-B6033F8D37EB}"/>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ea typeface="+mn-ea"/>
                <a:cs typeface="+mn-cs"/>
              </a:defRPr>
            </a:lvl1pPr>
          </a:lstStyle>
          <a:p>
            <a:pPr>
              <a:defRPr/>
            </a:pPr>
            <a:endParaRPr lang="en-US"/>
          </a:p>
        </p:txBody>
      </p:sp>
      <p:sp>
        <p:nvSpPr>
          <p:cNvPr id="90116" name="Rectangle 4">
            <a:extLst>
              <a:ext uri="{FF2B5EF4-FFF2-40B4-BE49-F238E27FC236}">
                <a16:creationId xmlns:a16="http://schemas.microsoft.com/office/drawing/2014/main" id="{6EFD3C0D-7AB6-4A61-BCC0-834DF9A9168D}"/>
              </a:ext>
            </a:extLst>
          </p:cNvPr>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a:extLst>
              <a:ext uri="{FF2B5EF4-FFF2-40B4-BE49-F238E27FC236}">
                <a16:creationId xmlns:a16="http://schemas.microsoft.com/office/drawing/2014/main" id="{6A86A4F6-ADA0-42AB-BBA8-DA214D1B577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a:extLst>
              <a:ext uri="{FF2B5EF4-FFF2-40B4-BE49-F238E27FC236}">
                <a16:creationId xmlns:a16="http://schemas.microsoft.com/office/drawing/2014/main" id="{90928505-8117-4AF2-9C56-B42EC1BCD75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ea typeface="+mn-ea"/>
                <a:cs typeface="+mn-cs"/>
              </a:defRPr>
            </a:lvl1pPr>
          </a:lstStyle>
          <a:p>
            <a:pPr>
              <a:defRPr/>
            </a:pPr>
            <a:endParaRPr lang="en-US"/>
          </a:p>
        </p:txBody>
      </p:sp>
      <p:sp>
        <p:nvSpPr>
          <p:cNvPr id="9223" name="Rectangle 7">
            <a:extLst>
              <a:ext uri="{FF2B5EF4-FFF2-40B4-BE49-F238E27FC236}">
                <a16:creationId xmlns:a16="http://schemas.microsoft.com/office/drawing/2014/main" id="{AA4115C6-F9A3-4A1A-9F50-99769F6EAC4E}"/>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0A597575-AD7D-405C-8161-BB692E6F431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9E673178-5353-463F-A682-BD4A619EE5F2}"/>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1100519D-B786-4555-9341-7907FAFCC1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1140" name="Slide Number Placeholder 3">
            <a:extLst>
              <a:ext uri="{FF2B5EF4-FFF2-40B4-BE49-F238E27FC236}">
                <a16:creationId xmlns:a16="http://schemas.microsoft.com/office/drawing/2014/main" id="{938AC25E-B62C-46F5-9F96-0137139369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B1137F6-F5EC-4F91-BA12-5381F52CA074}" type="slidenum">
              <a:rPr lang="en-US" altLang="en-US" sz="1200">
                <a:solidFill>
                  <a:schemeClr val="tx1"/>
                </a:solidFill>
              </a:rPr>
              <a:pPr/>
              <a:t>1</a:t>
            </a:fld>
            <a:endParaRPr lang="en-US" altLang="en-US" sz="120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5704F93C-2E2F-4810-A96D-C2415BB278E6}"/>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87790199-4B91-48AA-B9BA-5F57A7A3A6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Check the social network analysis book from Wasserman and Faust for details</a:t>
            </a:r>
          </a:p>
        </p:txBody>
      </p:sp>
      <p:sp>
        <p:nvSpPr>
          <p:cNvPr id="100356" name="Slide Number Placeholder 3">
            <a:extLst>
              <a:ext uri="{FF2B5EF4-FFF2-40B4-BE49-F238E27FC236}">
                <a16:creationId xmlns:a16="http://schemas.microsoft.com/office/drawing/2014/main" id="{4BAA857D-4143-4399-AFF3-5BEDBC2B2E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1850CCA-FE11-4552-90DC-1EE416204FAA}" type="slidenum">
              <a:rPr lang="en-US" altLang="en-US" sz="1200">
                <a:solidFill>
                  <a:schemeClr val="tx1"/>
                </a:solidFill>
              </a:rPr>
              <a:pPr/>
              <a:t>38</a:t>
            </a:fld>
            <a:endParaRPr lang="en-US" altLang="en-US" sz="120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48B088EC-E684-412B-8AD1-A65C267A2971}"/>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41772EFF-1C37-40B7-8753-93E686807C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Paths are counted in both ways; uvw is different than wvu</a:t>
            </a:r>
          </a:p>
        </p:txBody>
      </p:sp>
      <p:sp>
        <p:nvSpPr>
          <p:cNvPr id="101380" name="Slide Number Placeholder 3">
            <a:extLst>
              <a:ext uri="{FF2B5EF4-FFF2-40B4-BE49-F238E27FC236}">
                <a16:creationId xmlns:a16="http://schemas.microsoft.com/office/drawing/2014/main" id="{DE8412E8-51B1-4B53-9B7F-FA0DB6DA61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725518F-39EA-4AA3-81BF-B2767E4F9159}" type="slidenum">
              <a:rPr lang="en-US" altLang="en-US" sz="1200">
                <a:solidFill>
                  <a:schemeClr val="tx1"/>
                </a:solidFill>
              </a:rPr>
              <a:pPr/>
              <a:t>42</a:t>
            </a:fld>
            <a:endParaRPr lang="en-US" altLang="en-US" sz="120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0F7181A3-82AC-43B8-8144-F4A3162D63A0}"/>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AC2CB710-595C-4A1A-A4CA-38ACE94EAF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Local cc is a local version of betweenness  centarlity.   Betweenness is more computational coslty.  Given also that it has been shown that there exists a strong corelation betwee local cc and betweenness, it might be too little to gain from computing the global version of this kind of centrality (betweenness)</a:t>
            </a:r>
          </a:p>
        </p:txBody>
      </p:sp>
      <p:sp>
        <p:nvSpPr>
          <p:cNvPr id="102404" name="Slide Number Placeholder 3">
            <a:extLst>
              <a:ext uri="{FF2B5EF4-FFF2-40B4-BE49-F238E27FC236}">
                <a16:creationId xmlns:a16="http://schemas.microsoft.com/office/drawing/2014/main" id="{3BF92128-EB11-4788-9151-8543B534D4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8FD3B38-623B-468F-A075-754B65F3CE80}" type="slidenum">
              <a:rPr lang="en-US" altLang="en-US" sz="1200">
                <a:solidFill>
                  <a:schemeClr val="tx1"/>
                </a:solidFill>
              </a:rPr>
              <a:pPr/>
              <a:t>46</a:t>
            </a:fld>
            <a:endParaRPr lang="en-US" alt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BC210E8E-7D82-41AF-9F7E-07F0EE8EB42D}"/>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32F75313-3A8E-487E-A994-A56C9C247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3428" name="Slide Number Placeholder 3">
            <a:extLst>
              <a:ext uri="{FF2B5EF4-FFF2-40B4-BE49-F238E27FC236}">
                <a16:creationId xmlns:a16="http://schemas.microsoft.com/office/drawing/2014/main" id="{B81E13B1-3549-45C2-B9B6-E03F0493C2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9560220-AA0E-4563-99AB-1AFF74305176}" type="slidenum">
              <a:rPr lang="en-US" altLang="en-US" sz="1200">
                <a:solidFill>
                  <a:schemeClr val="tx1"/>
                </a:solidFill>
              </a:rPr>
              <a:pPr/>
              <a:t>47</a:t>
            </a:fld>
            <a:endParaRPr lang="en-US" alt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41D1DAE4-A969-4AC1-B323-D0AAABBA42A3}"/>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D6351CC1-B5F2-4FE6-9235-94E934D68F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 This is essentially comparing with a Poissonian random graph – It might not be a correct comparison for real networks that follow different (not Poisson) degree distribution</a:t>
            </a:r>
          </a:p>
        </p:txBody>
      </p:sp>
      <p:sp>
        <p:nvSpPr>
          <p:cNvPr id="104452" name="Slide Number Placeholder 3">
            <a:extLst>
              <a:ext uri="{FF2B5EF4-FFF2-40B4-BE49-F238E27FC236}">
                <a16:creationId xmlns:a16="http://schemas.microsoft.com/office/drawing/2014/main" id="{191AF17E-8E8F-41BD-8ADE-1A51B9690B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FD73D95-E464-4930-82FC-D021017AED47}" type="slidenum">
              <a:rPr lang="en-US" altLang="en-US" sz="1200">
                <a:solidFill>
                  <a:schemeClr val="tx1"/>
                </a:solidFill>
              </a:rPr>
              <a:pPr/>
              <a:t>50</a:t>
            </a:fld>
            <a:endParaRPr lang="en-US" altLang="en-US" sz="1200">
              <a:solidFill>
                <a:schemeClr val="tx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E1D7C289-CCB9-4AEF-A620-B67061D7B8B1}"/>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C4905A6A-F6BC-4917-950B-E6D4AA79DF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4/7</a:t>
            </a:r>
          </a:p>
        </p:txBody>
      </p:sp>
      <p:sp>
        <p:nvSpPr>
          <p:cNvPr id="105476" name="Slide Number Placeholder 3">
            <a:extLst>
              <a:ext uri="{FF2B5EF4-FFF2-40B4-BE49-F238E27FC236}">
                <a16:creationId xmlns:a16="http://schemas.microsoft.com/office/drawing/2014/main" id="{9CFF18D3-787D-4853-AAD3-2E8C8EC025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403ED3B-9262-4651-88EA-9BBE47A974B4}" type="slidenum">
              <a:rPr lang="en-US" altLang="en-US" sz="1200">
                <a:solidFill>
                  <a:schemeClr val="tx1"/>
                </a:solidFill>
              </a:rPr>
              <a:pPr/>
              <a:t>52</a:t>
            </a:fld>
            <a:endParaRPr lang="en-US" altLang="en-US" sz="1200">
              <a:solidFill>
                <a:schemeClr val="tx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9691DFE5-BE24-4E10-B7BD-8A93B6F4A9C2}"/>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8DCA2E27-651B-42B5-9646-B2E94FF836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Actually, it has been found from social scientists through surveys that the unstable configurations appear far less times in real social networks</a:t>
            </a:r>
          </a:p>
        </p:txBody>
      </p:sp>
      <p:sp>
        <p:nvSpPr>
          <p:cNvPr id="106500" name="Slide Number Placeholder 3">
            <a:extLst>
              <a:ext uri="{FF2B5EF4-FFF2-40B4-BE49-F238E27FC236}">
                <a16:creationId xmlns:a16="http://schemas.microsoft.com/office/drawing/2014/main" id="{5CA3FF75-DB0A-4E97-8AD2-9E813B285A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1043C2F-7982-430D-864C-A545BE3BEAD3}" type="slidenum">
              <a:rPr lang="en-US" altLang="en-US" sz="1200">
                <a:solidFill>
                  <a:schemeClr val="tx1"/>
                </a:solidFill>
              </a:rPr>
              <a:pPr/>
              <a:t>54</a:t>
            </a:fld>
            <a:endParaRPr lang="en-US" alt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E5562352-6FAA-41CF-88B1-605380AC1955}"/>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6E72CD66-B364-4FD4-98E5-DDF315E122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Nodes with low degree are bound to low similarities</a:t>
            </a:r>
          </a:p>
        </p:txBody>
      </p:sp>
      <p:sp>
        <p:nvSpPr>
          <p:cNvPr id="107524" name="Slide Number Placeholder 3">
            <a:extLst>
              <a:ext uri="{FF2B5EF4-FFF2-40B4-BE49-F238E27FC236}">
                <a16:creationId xmlns:a16="http://schemas.microsoft.com/office/drawing/2014/main" id="{52A9B12E-ED1A-41D9-8BA5-8CBF7FCC88C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0E030998-2BF8-4411-A3D0-02E140FEC988}" type="slidenum">
              <a:rPr lang="en-US" altLang="en-US" sz="1200">
                <a:solidFill>
                  <a:schemeClr val="tx1"/>
                </a:solidFill>
              </a:rPr>
              <a:pPr/>
              <a:t>62</a:t>
            </a:fld>
            <a:endParaRPr lang="en-US" alt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F1BA885-874F-415E-88F7-B7DF8B520DA7}"/>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1C7E1D7D-2390-4DD2-867F-1CBF05A811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If degree is zero </a:t>
            </a:r>
            <a:r>
              <a:rPr lang="en-US" altLang="en-US">
                <a:latin typeface="Arial" panose="020B0604020202020204" pitchFamily="34" charset="0"/>
                <a:ea typeface="ＭＳ Ｐゴシック" panose="020B0600070205080204" pitchFamily="34" charset="-128"/>
                <a:sym typeface="Wingdings" panose="05000000000000000000" pitchFamily="2" charset="2"/>
              </a:rPr>
              <a:t> we conventionally say that similarity is zero</a:t>
            </a:r>
            <a:endParaRPr lang="en-US" altLang="en-US">
              <a:latin typeface="Arial" panose="020B0604020202020204" pitchFamily="34" charset="0"/>
              <a:ea typeface="ＭＳ Ｐゴシック" panose="020B0600070205080204" pitchFamily="34" charset="-128"/>
            </a:endParaRPr>
          </a:p>
        </p:txBody>
      </p:sp>
      <p:sp>
        <p:nvSpPr>
          <p:cNvPr id="108548" name="Slide Number Placeholder 3">
            <a:extLst>
              <a:ext uri="{FF2B5EF4-FFF2-40B4-BE49-F238E27FC236}">
                <a16:creationId xmlns:a16="http://schemas.microsoft.com/office/drawing/2014/main" id="{368B9301-587F-4A19-A0A2-338F60179D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CA21A1D-1458-4C0A-A788-9420AFADE4B5}" type="slidenum">
              <a:rPr lang="en-US" altLang="en-US" sz="1200">
                <a:solidFill>
                  <a:schemeClr val="tx1"/>
                </a:solidFill>
              </a:rPr>
              <a:pPr/>
              <a:t>63</a:t>
            </a:fld>
            <a:endParaRPr lang="en-US" altLang="en-US" sz="1200">
              <a:solidFill>
                <a:schemeClr val="tx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CB00C32D-4A42-4C7C-9255-431C3422AA67}"/>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16FDF2F4-3035-41D9-9526-4155DFA26A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Pearson coefficient takes values between -1 and 1 and allows us to say when vertices are both similar or dissimilar compared with what we would expect if connections in the network were formed at random</a:t>
            </a:r>
          </a:p>
        </p:txBody>
      </p:sp>
      <p:sp>
        <p:nvSpPr>
          <p:cNvPr id="109572" name="Slide Number Placeholder 3">
            <a:extLst>
              <a:ext uri="{FF2B5EF4-FFF2-40B4-BE49-F238E27FC236}">
                <a16:creationId xmlns:a16="http://schemas.microsoft.com/office/drawing/2014/main" id="{D5E8AA53-8409-4355-BF5F-30D3C35234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31A4565F-62F1-4EF3-8CD0-D3B375B4F3CF}" type="slidenum">
              <a:rPr lang="en-US" altLang="en-US" sz="1200">
                <a:solidFill>
                  <a:schemeClr val="tx1"/>
                </a:solidFill>
              </a:rPr>
              <a:pPr/>
              <a:t>65</a:t>
            </a:fld>
            <a:endParaRPr lang="en-US" altLang="en-US" sz="120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79C59350-CD6A-4B44-BA73-1B87EF87BEEA}"/>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CB538961-C79B-44AA-8C49-C6543BFA3A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Because A is summetric </a:t>
            </a:r>
            <a:r>
              <a:rPr lang="en-US" altLang="en-US">
                <a:latin typeface="Arial" panose="020B0604020202020204" pitchFamily="34" charset="0"/>
                <a:ea typeface="ＭＳ Ｐゴシック" panose="020B0600070205080204" pitchFamily="34" charset="-128"/>
                <a:sym typeface="Wingdings" panose="05000000000000000000" pitchFamily="2" charset="2"/>
              </a:rPr>
              <a:t> eigenvalues orthogonal   full base of R^n</a:t>
            </a:r>
          </a:p>
          <a:p>
            <a:r>
              <a:rPr lang="en-US" altLang="en-US">
                <a:latin typeface="Arial" panose="020B0604020202020204" pitchFamily="34" charset="0"/>
                <a:ea typeface="ＭＳ Ｐゴシック" panose="020B0600070205080204" pitchFamily="34" charset="-128"/>
                <a:sym typeface="Wingdings" panose="05000000000000000000" pitchFamily="2" charset="2"/>
              </a:rPr>
              <a:t>We do not care about the actual values of x, but at their ranking</a:t>
            </a:r>
            <a:endParaRPr lang="en-US" altLang="en-US">
              <a:latin typeface="Arial" panose="020B0604020202020204" pitchFamily="34" charset="0"/>
              <a:ea typeface="ＭＳ Ｐゴシック" panose="020B0600070205080204" pitchFamily="34" charset="-128"/>
            </a:endParaRPr>
          </a:p>
        </p:txBody>
      </p:sp>
      <p:sp>
        <p:nvSpPr>
          <p:cNvPr id="92164" name="Slide Number Placeholder 3">
            <a:extLst>
              <a:ext uri="{FF2B5EF4-FFF2-40B4-BE49-F238E27FC236}">
                <a16:creationId xmlns:a16="http://schemas.microsoft.com/office/drawing/2014/main" id="{DDC17BD8-85FB-4269-87AC-C4B92B76BA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40F534E-9B37-4AD7-BB9D-DB4F195AC137}" type="slidenum">
              <a:rPr lang="en-US" altLang="en-US" sz="1200">
                <a:solidFill>
                  <a:schemeClr val="tx1"/>
                </a:solidFill>
              </a:rPr>
              <a:pPr/>
              <a:t>4</a:t>
            </a:fld>
            <a:endParaRPr lang="en-US" altLang="en-US" sz="1200">
              <a:solidFill>
                <a:schemeClr val="tx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D009DFDE-89FF-4FDE-8C90-DD1886F68037}"/>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7D7B3066-0388-4DD0-AC30-82B0B20F81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Mention the similarity with Katz centrality </a:t>
            </a:r>
            <a:r>
              <a:rPr lang="en-US" altLang="en-US">
                <a:latin typeface="Arial" panose="020B0604020202020204" pitchFamily="34" charset="0"/>
                <a:ea typeface="ＭＳ Ｐゴシック" panose="020B0600070205080204" pitchFamily="34" charset="-128"/>
                <a:sym typeface="Wingdings" panose="05000000000000000000" pitchFamily="2" charset="2"/>
              </a:rPr>
              <a:t> One could calculate the Katz similarity for the pairs of vertices and then calculate the Katz centrality of a vertex as the sum of the Katz similarity of this vertex with all the rest</a:t>
            </a:r>
          </a:p>
          <a:p>
            <a:endParaRPr lang="en-US" altLang="en-US">
              <a:latin typeface="Arial" panose="020B0604020202020204" pitchFamily="34" charset="0"/>
              <a:ea typeface="ＭＳ Ｐゴシック" panose="020B0600070205080204" pitchFamily="34" charset="-128"/>
              <a:sym typeface="Wingdings" panose="05000000000000000000" pitchFamily="2" charset="2"/>
            </a:endParaRPr>
          </a:p>
          <a:p>
            <a:r>
              <a:rPr lang="en-US" altLang="en-US">
                <a:latin typeface="Arial" panose="020B0604020202020204" pitchFamily="34" charset="0"/>
                <a:ea typeface="ＭＳ Ｐゴシック" panose="020B0600070205080204" pitchFamily="34" charset="-128"/>
                <a:sym typeface="Wingdings" panose="05000000000000000000" pitchFamily="2" charset="2"/>
              </a:rPr>
              <a:t>Also mention that this type of regular equivalence is a generalization of the structural equivalence that measures the number of common neighbors, which is basically the paths of length 2 that connects the nodes</a:t>
            </a:r>
          </a:p>
          <a:p>
            <a:endParaRPr lang="en-US" altLang="en-US">
              <a:latin typeface="Arial" panose="020B0604020202020204" pitchFamily="34" charset="0"/>
              <a:ea typeface="ＭＳ Ｐゴシック" panose="020B0600070205080204" pitchFamily="34" charset="-128"/>
              <a:sym typeface="Wingdings" panose="05000000000000000000" pitchFamily="2" charset="2"/>
            </a:endParaRPr>
          </a:p>
          <a:p>
            <a:r>
              <a:rPr lang="en-US" altLang="en-US">
                <a:latin typeface="Arial" panose="020B0604020202020204" pitchFamily="34" charset="0"/>
                <a:ea typeface="ＭＳ Ｐゴシック" panose="020B0600070205080204" pitchFamily="34" charset="-128"/>
                <a:sym typeface="Wingdings" panose="05000000000000000000" pitchFamily="2" charset="2"/>
              </a:rPr>
              <a:t>Also the definition is not obviously symmetric for i and j, but does in fact give rise to a symmetric similarity measure</a:t>
            </a:r>
            <a:endParaRPr lang="en-US" altLang="en-US">
              <a:latin typeface="Arial" panose="020B0604020202020204" pitchFamily="34" charset="0"/>
              <a:ea typeface="ＭＳ Ｐゴシック" panose="020B0600070205080204" pitchFamily="34" charset="-128"/>
            </a:endParaRPr>
          </a:p>
        </p:txBody>
      </p:sp>
      <p:sp>
        <p:nvSpPr>
          <p:cNvPr id="110596" name="Slide Number Placeholder 3">
            <a:extLst>
              <a:ext uri="{FF2B5EF4-FFF2-40B4-BE49-F238E27FC236}">
                <a16:creationId xmlns:a16="http://schemas.microsoft.com/office/drawing/2014/main" id="{6707F0BB-280F-4401-BAC3-77D7BEF809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E2C3934-7BD9-45EA-878C-5FAFE961E659}" type="slidenum">
              <a:rPr lang="en-US" altLang="en-US" sz="1200">
                <a:solidFill>
                  <a:schemeClr val="tx1"/>
                </a:solidFill>
              </a:rPr>
              <a:pPr/>
              <a:t>69</a:t>
            </a:fld>
            <a:endParaRPr lang="en-US" altLang="en-US" sz="1200">
              <a:solidFill>
                <a:schemeClr val="tx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978256FC-2F2C-4A88-BE6D-DB69768EF037}"/>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86125267-354A-43AF-AA87-32C28A849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Assortative mixing is also present in non-social networks </a:t>
            </a:r>
            <a:r>
              <a:rPr lang="en-US" altLang="en-US">
                <a:latin typeface="Arial" panose="020B0604020202020204" pitchFamily="34" charset="0"/>
                <a:ea typeface="ＭＳ Ｐゴシック" panose="020B0600070205080204" pitchFamily="34" charset="-128"/>
                <a:sym typeface="Wingdings" panose="05000000000000000000" pitchFamily="2" charset="2"/>
              </a:rPr>
              <a:t> e.g., citation network where papers tend to cite papers from the very same field</a:t>
            </a:r>
            <a:endParaRPr lang="en-US" altLang="en-US">
              <a:latin typeface="Arial" panose="020B0604020202020204" pitchFamily="34" charset="0"/>
              <a:ea typeface="ＭＳ Ｐゴシック" panose="020B0600070205080204" pitchFamily="34" charset="-128"/>
            </a:endParaRPr>
          </a:p>
        </p:txBody>
      </p:sp>
      <p:sp>
        <p:nvSpPr>
          <p:cNvPr id="111620" name="Slide Number Placeholder 3">
            <a:extLst>
              <a:ext uri="{FF2B5EF4-FFF2-40B4-BE49-F238E27FC236}">
                <a16:creationId xmlns:a16="http://schemas.microsoft.com/office/drawing/2014/main" id="{80BC5622-25E1-4314-93D3-B27C525AA8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BB3E2EEC-2C54-4817-8D3F-DE9FEBBE6299}" type="slidenum">
              <a:rPr lang="en-US" altLang="en-US" sz="1200">
                <a:solidFill>
                  <a:schemeClr val="tx1"/>
                </a:solidFill>
              </a:rPr>
              <a:pPr/>
              <a:t>71</a:t>
            </a:fld>
            <a:endParaRPr lang="en-US" altLang="en-US" sz="1200">
              <a:solidFill>
                <a:schemeClr val="tx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B0D1BC83-007F-472C-AAF5-1D3657F1EB92}"/>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2ABEF84E-2BB4-45AD-A107-A2F4F032FF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Talk about trivial similarity (humans connected to humans – e.g., groups with a single type)</a:t>
            </a:r>
          </a:p>
        </p:txBody>
      </p:sp>
      <p:sp>
        <p:nvSpPr>
          <p:cNvPr id="112644" name="Slide Number Placeholder 3">
            <a:extLst>
              <a:ext uri="{FF2B5EF4-FFF2-40B4-BE49-F238E27FC236}">
                <a16:creationId xmlns:a16="http://schemas.microsoft.com/office/drawing/2014/main" id="{8EEF2067-368B-4E16-BAB6-0D8BC3DB9B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62EA0558-046C-446A-8A12-FF9773AD6D29}" type="slidenum">
              <a:rPr lang="en-US" altLang="en-US" sz="1200">
                <a:solidFill>
                  <a:schemeClr val="tx1"/>
                </a:solidFill>
              </a:rPr>
              <a:pPr/>
              <a:t>72</a:t>
            </a:fld>
            <a:endParaRPr lang="en-US" alt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C1259AF5-26F8-4497-B899-22886E23F9CC}"/>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DA5C2F31-3EFC-4D7D-A32E-7317085C58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coefficient takes value of 1 for a perfectly mixed network – however, it is not very oftenly used as compared to Q</a:t>
            </a:r>
          </a:p>
        </p:txBody>
      </p:sp>
      <p:sp>
        <p:nvSpPr>
          <p:cNvPr id="113668" name="Slide Number Placeholder 3">
            <a:extLst>
              <a:ext uri="{FF2B5EF4-FFF2-40B4-BE49-F238E27FC236}">
                <a16:creationId xmlns:a16="http://schemas.microsoft.com/office/drawing/2014/main" id="{D12E1191-1D99-402E-86BF-B8AAD6349E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C31641F-747A-43C6-A3F0-9EAD529158A3}" type="slidenum">
              <a:rPr lang="en-US" altLang="en-US" sz="1200">
                <a:solidFill>
                  <a:schemeClr val="tx1"/>
                </a:solidFill>
              </a:rPr>
              <a:pPr/>
              <a:t>75</a:t>
            </a:fld>
            <a:endParaRPr lang="en-US" alt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078AEF4F-9AE9-4170-A84D-EF7EF27309FB}"/>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84EC2D86-7065-472E-B71E-B277DB7E29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Mention about vector assortativity mixing</a:t>
            </a:r>
          </a:p>
        </p:txBody>
      </p:sp>
      <p:sp>
        <p:nvSpPr>
          <p:cNvPr id="114692" name="Slide Number Placeholder 3">
            <a:extLst>
              <a:ext uri="{FF2B5EF4-FFF2-40B4-BE49-F238E27FC236}">
                <a16:creationId xmlns:a16="http://schemas.microsoft.com/office/drawing/2014/main" id="{5CA86A06-5AD4-474D-852F-9C8CD03489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867237A-D432-4FD4-8415-A1234CDC3CAE}" type="slidenum">
              <a:rPr lang="en-US" altLang="en-US" sz="1200">
                <a:solidFill>
                  <a:schemeClr val="tx1"/>
                </a:solidFill>
              </a:rPr>
              <a:pPr/>
              <a:t>83</a:t>
            </a:fld>
            <a:endParaRPr lang="en-US" altLang="en-US" sz="120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83055F2B-1C59-49F4-89CA-54BF0AE1813D}"/>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6BE2A196-C9A8-4ED6-8F41-B8A74C499A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Say example from social nets (someone knows many people or few but important)</a:t>
            </a:r>
          </a:p>
        </p:txBody>
      </p:sp>
      <p:sp>
        <p:nvSpPr>
          <p:cNvPr id="93188" name="Slide Number Placeholder 3">
            <a:extLst>
              <a:ext uri="{FF2B5EF4-FFF2-40B4-BE49-F238E27FC236}">
                <a16:creationId xmlns:a16="http://schemas.microsoft.com/office/drawing/2014/main" id="{4107E00A-FA67-450C-BAC5-E1784CCDE9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0F765FA9-6623-48F0-83FB-7DCC8956F702}" type="slidenum">
              <a:rPr lang="en-US" altLang="en-US" sz="1200">
                <a:solidFill>
                  <a:schemeClr val="tx1"/>
                </a:solidFill>
              </a:rPr>
              <a:pPr/>
              <a:t>5</a:t>
            </a:fld>
            <a:endParaRPr lang="en-US" altLang="en-US" sz="120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596A656B-EA6C-4BD1-A570-E7DFCAEB7903}"/>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4324C64D-94F0-43C1-811E-D1662D25C8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These are for the right eigenvector centrality</a:t>
            </a:r>
          </a:p>
        </p:txBody>
      </p:sp>
      <p:sp>
        <p:nvSpPr>
          <p:cNvPr id="94212" name="Slide Number Placeholder 3">
            <a:extLst>
              <a:ext uri="{FF2B5EF4-FFF2-40B4-BE49-F238E27FC236}">
                <a16:creationId xmlns:a16="http://schemas.microsoft.com/office/drawing/2014/main" id="{4F19245C-CFFF-438E-8FE8-C3B4AC0D94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81B4B1F-CC1D-40C4-92B7-BE352085E00B}" type="slidenum">
              <a:rPr lang="en-US" altLang="en-US" sz="1200">
                <a:solidFill>
                  <a:schemeClr val="tx1"/>
                </a:solidFill>
              </a:rPr>
              <a:pPr/>
              <a:t>7</a:t>
            </a:fld>
            <a:endParaRPr lang="en-US" altLang="en-US" sz="120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19C1DF4E-07C1-4F26-AC98-B7D89DD83407}"/>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4F62F15E-EA5D-4B37-BA3A-A586EE07C1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Co-citation matrix is not really an adjacency matrix </a:t>
            </a:r>
            <a:r>
              <a:rPr lang="en-US" altLang="en-US">
                <a:latin typeface="Arial" panose="020B0604020202020204" pitchFamily="34" charset="0"/>
                <a:ea typeface="ＭＳ Ｐゴシック" panose="020B0600070205080204" pitchFamily="34" charset="-128"/>
                <a:sym typeface="Wingdings" panose="05000000000000000000" pitchFamily="2" charset="2"/>
              </a:rPr>
              <a:t> diagonal elements are not zero</a:t>
            </a:r>
            <a:endParaRPr lang="en-US" altLang="en-US">
              <a:latin typeface="Arial" panose="020B0604020202020204" pitchFamily="34" charset="0"/>
              <a:ea typeface="ＭＳ Ｐゴシック" panose="020B0600070205080204" pitchFamily="34" charset="-128"/>
            </a:endParaRPr>
          </a:p>
        </p:txBody>
      </p:sp>
      <p:sp>
        <p:nvSpPr>
          <p:cNvPr id="95236" name="Slide Number Placeholder 3">
            <a:extLst>
              <a:ext uri="{FF2B5EF4-FFF2-40B4-BE49-F238E27FC236}">
                <a16:creationId xmlns:a16="http://schemas.microsoft.com/office/drawing/2014/main" id="{72989097-8B4B-4269-BFC5-967A774F04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857C773-74A0-4FAE-A74D-21B7B92D9DCD}" type="slidenum">
              <a:rPr lang="en-US" altLang="en-US" sz="1200">
                <a:solidFill>
                  <a:schemeClr val="tx1"/>
                </a:solidFill>
              </a:rPr>
              <a:pPr/>
              <a:t>19</a:t>
            </a:fld>
            <a:endParaRPr lang="en-US" altLang="en-US" sz="120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5BF520EE-8B2E-4400-9CEA-7DEEE9B1CB17}"/>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81A9B57D-28BB-4BE7-BD21-469CF929DA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dynamic range increases only logarithimically with the number of nodes in the network</a:t>
            </a:r>
          </a:p>
        </p:txBody>
      </p:sp>
      <p:sp>
        <p:nvSpPr>
          <p:cNvPr id="96260" name="Slide Number Placeholder 3">
            <a:extLst>
              <a:ext uri="{FF2B5EF4-FFF2-40B4-BE49-F238E27FC236}">
                <a16:creationId xmlns:a16="http://schemas.microsoft.com/office/drawing/2014/main" id="{781A374C-78C0-429D-8B25-F1C0AC6DB0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982CCC60-5E73-496E-A364-D4F9DF4B6F23}" type="slidenum">
              <a:rPr lang="en-US" altLang="en-US" sz="1200">
                <a:solidFill>
                  <a:schemeClr val="tx1"/>
                </a:solidFill>
              </a:rPr>
              <a:pPr/>
              <a:t>21</a:t>
            </a:fld>
            <a:endParaRPr lang="en-US" altLang="en-US" sz="1200">
              <a:solidFill>
                <a:schemeClr val="tx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DC9D0029-4226-4F81-939C-C3CD2A2DA712}"/>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56FCAEC7-6A96-4A0A-B7AA-9F2A705940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Components with a few nodes only (e.g., 3) will tend to exhibit small distances between their nodes and hence higher centrality.  In reality though, nodes in small disconnected components are not central participants of the network! </a:t>
            </a:r>
          </a:p>
        </p:txBody>
      </p:sp>
      <p:sp>
        <p:nvSpPr>
          <p:cNvPr id="97284" name="Slide Number Placeholder 3">
            <a:extLst>
              <a:ext uri="{FF2B5EF4-FFF2-40B4-BE49-F238E27FC236}">
                <a16:creationId xmlns:a16="http://schemas.microsoft.com/office/drawing/2014/main" id="{5CB9DE9C-FD2C-42C0-94BF-715929CCB3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60532462-9A31-4A81-8989-FD7C47F9AB31}" type="slidenum">
              <a:rPr lang="en-US" altLang="en-US" sz="1200">
                <a:solidFill>
                  <a:schemeClr val="tx1"/>
                </a:solidFill>
              </a:rPr>
              <a:pPr/>
              <a:t>22</a:t>
            </a:fld>
            <a:endParaRPr lang="en-US" altLang="en-US" sz="120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7B6825A5-0DBF-4390-A374-3D540DBDEE8B}"/>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D98E24B5-70A5-4C9A-B596-5DA470318C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8308" name="Slide Number Placeholder 3">
            <a:extLst>
              <a:ext uri="{FF2B5EF4-FFF2-40B4-BE49-F238E27FC236}">
                <a16:creationId xmlns:a16="http://schemas.microsoft.com/office/drawing/2014/main" id="{660873E1-FCFC-4828-941E-299EC11699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4EDB662-E02C-4EF2-9176-97A862F8931A}" type="slidenum">
              <a:rPr lang="en-US" altLang="en-US" sz="1200">
                <a:solidFill>
                  <a:schemeClr val="tx1"/>
                </a:solidFill>
              </a:rPr>
              <a:pPr/>
              <a:t>30</a:t>
            </a:fld>
            <a:endParaRPr lang="en-US" altLang="en-US" sz="120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EBDB4867-4387-4205-AA27-C63315D2D077}"/>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1C7486A3-C525-413A-9374-9E416BBA76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 other words it is the maximum possible number of edge independent paths going through the node</a:t>
            </a:r>
          </a:p>
        </p:txBody>
      </p:sp>
      <p:sp>
        <p:nvSpPr>
          <p:cNvPr id="99332" name="Slide Number Placeholder 3">
            <a:extLst>
              <a:ext uri="{FF2B5EF4-FFF2-40B4-BE49-F238E27FC236}">
                <a16:creationId xmlns:a16="http://schemas.microsoft.com/office/drawing/2014/main" id="{E48DCA12-4763-4982-9036-4FF8DC5E06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B1964235-445E-463D-8BCE-60A317DA2AAA}" type="slidenum">
              <a:rPr lang="en-US" altLang="en-US" sz="1200">
                <a:solidFill>
                  <a:schemeClr val="tx1"/>
                </a:solidFill>
              </a:rPr>
              <a:pPr/>
              <a:t>31</a:t>
            </a:fld>
            <a:endParaRPr lang="en-US" altLang="en-US" sz="120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9394" name="Rectangle 2"/>
          <p:cNvSpPr>
            <a:spLocks noGrp="1" noChangeArrowheads="1"/>
          </p:cNvSpPr>
          <p:nvPr>
            <p:ph type="ctrTitle" sz="quarter"/>
          </p:nvPr>
        </p:nvSpPr>
        <p:spPr>
          <a:xfrm>
            <a:off x="654050" y="2822575"/>
            <a:ext cx="8834438" cy="1152525"/>
          </a:xfrm>
        </p:spPr>
        <p:txBody>
          <a:bodyPr/>
          <a:lstStyle>
            <a:lvl1pPr>
              <a:defRPr sz="4800"/>
            </a:lvl1pPr>
          </a:lstStyle>
          <a:p>
            <a:r>
              <a:rPr lang="en-US"/>
              <a:t>Click to edit Master title style</a:t>
            </a:r>
            <a:endParaRPr lang="en-US" dirty="0"/>
          </a:p>
        </p:txBody>
      </p:sp>
      <p:sp>
        <p:nvSpPr>
          <p:cNvPr id="59395" name="Rectangle 3"/>
          <p:cNvSpPr>
            <a:spLocks noGrp="1" noChangeArrowheads="1"/>
          </p:cNvSpPr>
          <p:nvPr>
            <p:ph type="subTitle" sz="quarter" idx="1"/>
          </p:nvPr>
        </p:nvSpPr>
        <p:spPr>
          <a:xfrm>
            <a:off x="654050" y="4410075"/>
            <a:ext cx="7493000" cy="804863"/>
          </a:xfrm>
        </p:spPr>
        <p:txBody>
          <a:bodyPr anchor="ctr"/>
          <a:lstStyle>
            <a:lvl1pPr marL="0" indent="0">
              <a:buFont typeface="Wingdings" charset="2"/>
              <a:buNone/>
              <a:defRPr sz="2800" baseline="0"/>
            </a:lvl1pPr>
          </a:lstStyle>
          <a:p>
            <a:r>
              <a:rPr lang="en-US"/>
              <a:t>Click to edit Master subtitle style</a:t>
            </a:r>
            <a:endParaRPr lang="en-US" dirty="0"/>
          </a:p>
        </p:txBody>
      </p:sp>
    </p:spTree>
    <p:extLst>
      <p:ext uri="{BB962C8B-B14F-4D97-AF65-F5344CB8AC3E}">
        <p14:creationId xmlns:p14="http://schemas.microsoft.com/office/powerpoint/2010/main" val="349159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2B1DDE7-10DA-4B87-AA2A-5F97A1F5BCCB}"/>
              </a:ext>
            </a:extLst>
          </p:cNvPr>
          <p:cNvSpPr>
            <a:spLocks noGrp="1" noChangeArrowheads="1"/>
          </p:cNvSpPr>
          <p:nvPr>
            <p:ph type="sldNum" sz="quarter" idx="10"/>
          </p:nvPr>
        </p:nvSpPr>
        <p:spPr>
          <a:ln/>
        </p:spPr>
        <p:txBody>
          <a:bodyPr/>
          <a:lstStyle>
            <a:lvl1pPr>
              <a:defRPr/>
            </a:lvl1pPr>
          </a:lstStyle>
          <a:p>
            <a:fld id="{EFF3C23C-DFE6-4A12-96AE-2AF096A21D95}" type="slidenum">
              <a:rPr lang="en-US" altLang="en-US"/>
              <a:pPr/>
              <a:t>‹#›</a:t>
            </a:fld>
            <a:endParaRPr lang="en-US" altLang="en-US"/>
          </a:p>
        </p:txBody>
      </p:sp>
      <p:sp>
        <p:nvSpPr>
          <p:cNvPr id="5" name="Rectangle 6">
            <a:extLst>
              <a:ext uri="{FF2B5EF4-FFF2-40B4-BE49-F238E27FC236}">
                <a16:creationId xmlns:a16="http://schemas.microsoft.com/office/drawing/2014/main" id="{8588C586-2F1D-4D67-B7DC-C0068B1E79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D45DA743-F4BA-4F46-BBE6-CA073A98711B}"/>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7028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6625" y="185738"/>
            <a:ext cx="2206625" cy="5754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61988" y="185738"/>
            <a:ext cx="6472237" cy="5754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3A2B496-C5F0-4BD8-833D-97FCB2A059C8}"/>
              </a:ext>
            </a:extLst>
          </p:cNvPr>
          <p:cNvSpPr>
            <a:spLocks noGrp="1" noChangeArrowheads="1"/>
          </p:cNvSpPr>
          <p:nvPr>
            <p:ph type="sldNum" sz="quarter" idx="10"/>
          </p:nvPr>
        </p:nvSpPr>
        <p:spPr>
          <a:ln/>
        </p:spPr>
        <p:txBody>
          <a:bodyPr/>
          <a:lstStyle>
            <a:lvl1pPr>
              <a:defRPr/>
            </a:lvl1pPr>
          </a:lstStyle>
          <a:p>
            <a:fld id="{82EC88C8-CC23-47BB-A879-050E3B29D239}" type="slidenum">
              <a:rPr lang="en-US" altLang="en-US"/>
              <a:pPr/>
              <a:t>‹#›</a:t>
            </a:fld>
            <a:endParaRPr lang="en-US" altLang="en-US"/>
          </a:p>
        </p:txBody>
      </p:sp>
      <p:sp>
        <p:nvSpPr>
          <p:cNvPr id="5" name="Rectangle 6">
            <a:extLst>
              <a:ext uri="{FF2B5EF4-FFF2-40B4-BE49-F238E27FC236}">
                <a16:creationId xmlns:a16="http://schemas.microsoft.com/office/drawing/2014/main" id="{39783B5B-40A4-438F-A887-435CE591E9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E6657365-9A77-42F1-BF57-E142868E45D5}"/>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2083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a:extLst>
              <a:ext uri="{FF2B5EF4-FFF2-40B4-BE49-F238E27FC236}">
                <a16:creationId xmlns:a16="http://schemas.microsoft.com/office/drawing/2014/main" id="{295BCAA0-07EC-40D6-8F7E-CF1F315AF045}"/>
              </a:ext>
            </a:extLst>
          </p:cNvPr>
          <p:cNvSpPr>
            <a:spLocks noGrp="1" noChangeArrowheads="1"/>
          </p:cNvSpPr>
          <p:nvPr>
            <p:ph type="sldNum" sz="quarter" idx="10"/>
          </p:nvPr>
        </p:nvSpPr>
        <p:spPr>
          <a:ln/>
        </p:spPr>
        <p:txBody>
          <a:bodyPr/>
          <a:lstStyle>
            <a:lvl1pPr>
              <a:defRPr/>
            </a:lvl1pPr>
          </a:lstStyle>
          <a:p>
            <a:fld id="{A536DE5C-AEC7-4469-8078-2328A5463552}" type="slidenum">
              <a:rPr lang="en-US" altLang="en-US"/>
              <a:pPr/>
              <a:t>‹#›</a:t>
            </a:fld>
            <a:endParaRPr lang="en-US" altLang="en-US"/>
          </a:p>
        </p:txBody>
      </p:sp>
      <p:sp>
        <p:nvSpPr>
          <p:cNvPr id="5" name="Rectangle 6">
            <a:extLst>
              <a:ext uri="{FF2B5EF4-FFF2-40B4-BE49-F238E27FC236}">
                <a16:creationId xmlns:a16="http://schemas.microsoft.com/office/drawing/2014/main" id="{62379D0A-A791-4E26-9C59-2FCFDA205DB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07169E90-8974-4139-B4CD-74469F81E361}"/>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4189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B7328104-B486-44F0-B742-2291671C05E2}"/>
              </a:ext>
            </a:extLst>
          </p:cNvPr>
          <p:cNvSpPr>
            <a:spLocks noGrp="1" noChangeArrowheads="1"/>
          </p:cNvSpPr>
          <p:nvPr>
            <p:ph type="sldNum" sz="quarter" idx="10"/>
          </p:nvPr>
        </p:nvSpPr>
        <p:spPr>
          <a:ln/>
        </p:spPr>
        <p:txBody>
          <a:bodyPr/>
          <a:lstStyle>
            <a:lvl1pPr>
              <a:defRPr/>
            </a:lvl1pPr>
          </a:lstStyle>
          <a:p>
            <a:fld id="{D129CC6A-C085-481C-AEBB-C53731234A63}" type="slidenum">
              <a:rPr lang="en-US" altLang="en-US"/>
              <a:pPr/>
              <a:t>‹#›</a:t>
            </a:fld>
            <a:endParaRPr lang="en-US" altLang="en-US"/>
          </a:p>
        </p:txBody>
      </p:sp>
      <p:sp>
        <p:nvSpPr>
          <p:cNvPr id="5" name="Rectangle 6">
            <a:extLst>
              <a:ext uri="{FF2B5EF4-FFF2-40B4-BE49-F238E27FC236}">
                <a16:creationId xmlns:a16="http://schemas.microsoft.com/office/drawing/2014/main" id="{78069910-0806-4022-A038-BAFE0FA9E7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3F59879B-E6E3-4AB3-A45C-BC0B98FF498F}"/>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586080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61988" y="1446213"/>
            <a:ext cx="4338637" cy="4494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53025" y="1446213"/>
            <a:ext cx="4340225" cy="4494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3E7BE77E-5C00-43BE-B023-35582689C664}"/>
              </a:ext>
            </a:extLst>
          </p:cNvPr>
          <p:cNvSpPr>
            <a:spLocks noGrp="1" noChangeArrowheads="1"/>
          </p:cNvSpPr>
          <p:nvPr>
            <p:ph type="sldNum" sz="quarter" idx="10"/>
          </p:nvPr>
        </p:nvSpPr>
        <p:spPr>
          <a:ln/>
        </p:spPr>
        <p:txBody>
          <a:bodyPr/>
          <a:lstStyle>
            <a:lvl1pPr>
              <a:defRPr/>
            </a:lvl1pPr>
          </a:lstStyle>
          <a:p>
            <a:fld id="{D847F693-6492-49F6-A231-09DE49991825}" type="slidenum">
              <a:rPr lang="en-US" altLang="en-US"/>
              <a:pPr/>
              <a:t>‹#›</a:t>
            </a:fld>
            <a:endParaRPr lang="en-US" altLang="en-US"/>
          </a:p>
        </p:txBody>
      </p:sp>
      <p:sp>
        <p:nvSpPr>
          <p:cNvPr id="6" name="Rectangle 6">
            <a:extLst>
              <a:ext uri="{FF2B5EF4-FFF2-40B4-BE49-F238E27FC236}">
                <a16:creationId xmlns:a16="http://schemas.microsoft.com/office/drawing/2014/main" id="{73EBA54C-BD23-4380-9D94-057D0DBF0CE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BDFB9886-B1E4-4E3A-9ADD-DD58CD5C0E32}"/>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559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70C1F33A-5CB7-490F-8A75-E7EB837B9671}"/>
              </a:ext>
            </a:extLst>
          </p:cNvPr>
          <p:cNvSpPr>
            <a:spLocks noGrp="1" noChangeArrowheads="1"/>
          </p:cNvSpPr>
          <p:nvPr>
            <p:ph type="sldNum" sz="quarter" idx="10"/>
          </p:nvPr>
        </p:nvSpPr>
        <p:spPr>
          <a:ln/>
        </p:spPr>
        <p:txBody>
          <a:bodyPr/>
          <a:lstStyle>
            <a:lvl1pPr>
              <a:defRPr/>
            </a:lvl1pPr>
          </a:lstStyle>
          <a:p>
            <a:fld id="{3E1EC896-2860-4080-B652-216BE644EDEE}" type="slidenum">
              <a:rPr lang="en-US" altLang="en-US"/>
              <a:pPr/>
              <a:t>‹#›</a:t>
            </a:fld>
            <a:endParaRPr lang="en-US" altLang="en-US"/>
          </a:p>
        </p:txBody>
      </p:sp>
      <p:sp>
        <p:nvSpPr>
          <p:cNvPr id="8" name="Rectangle 6">
            <a:extLst>
              <a:ext uri="{FF2B5EF4-FFF2-40B4-BE49-F238E27FC236}">
                <a16:creationId xmlns:a16="http://schemas.microsoft.com/office/drawing/2014/main" id="{5EB8D3DD-7565-4C4D-B79B-6A48AFBDAE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8">
            <a:extLst>
              <a:ext uri="{FF2B5EF4-FFF2-40B4-BE49-F238E27FC236}">
                <a16:creationId xmlns:a16="http://schemas.microsoft.com/office/drawing/2014/main" id="{8FAA3921-1FCA-4458-8E47-FC907F55F133}"/>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9822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8801845-6E5A-415E-9B1C-D17516A5D218}"/>
              </a:ext>
            </a:extLst>
          </p:cNvPr>
          <p:cNvSpPr>
            <a:spLocks noGrp="1" noChangeArrowheads="1"/>
          </p:cNvSpPr>
          <p:nvPr>
            <p:ph type="sldNum" sz="quarter" idx="10"/>
          </p:nvPr>
        </p:nvSpPr>
        <p:spPr>
          <a:ln/>
        </p:spPr>
        <p:txBody>
          <a:bodyPr/>
          <a:lstStyle>
            <a:lvl1pPr>
              <a:defRPr/>
            </a:lvl1pPr>
          </a:lstStyle>
          <a:p>
            <a:fld id="{FBA4B8D9-D755-4656-8E8A-B13679C1C392}" type="slidenum">
              <a:rPr lang="en-US" altLang="en-US"/>
              <a:pPr/>
              <a:t>‹#›</a:t>
            </a:fld>
            <a:endParaRPr lang="en-US" altLang="en-US"/>
          </a:p>
        </p:txBody>
      </p:sp>
      <p:sp>
        <p:nvSpPr>
          <p:cNvPr id="4" name="Rectangle 6">
            <a:extLst>
              <a:ext uri="{FF2B5EF4-FFF2-40B4-BE49-F238E27FC236}">
                <a16:creationId xmlns:a16="http://schemas.microsoft.com/office/drawing/2014/main" id="{56AE5900-668B-497D-908E-FD97CD3CE7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8">
            <a:extLst>
              <a:ext uri="{FF2B5EF4-FFF2-40B4-BE49-F238E27FC236}">
                <a16:creationId xmlns:a16="http://schemas.microsoft.com/office/drawing/2014/main" id="{745A4B73-CFA0-4056-B397-4160388553EE}"/>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37434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3B6D24C-A46C-4E90-B935-A219B24FC64D}"/>
              </a:ext>
            </a:extLst>
          </p:cNvPr>
          <p:cNvSpPr>
            <a:spLocks noGrp="1" noChangeArrowheads="1"/>
          </p:cNvSpPr>
          <p:nvPr>
            <p:ph type="sldNum" sz="quarter" idx="10"/>
          </p:nvPr>
        </p:nvSpPr>
        <p:spPr>
          <a:ln/>
        </p:spPr>
        <p:txBody>
          <a:bodyPr/>
          <a:lstStyle>
            <a:lvl1pPr>
              <a:defRPr/>
            </a:lvl1pPr>
          </a:lstStyle>
          <a:p>
            <a:fld id="{86B49558-0B8C-4EAD-BE88-F4269519A64A}" type="slidenum">
              <a:rPr lang="en-US" altLang="en-US"/>
              <a:pPr/>
              <a:t>‹#›</a:t>
            </a:fld>
            <a:endParaRPr lang="en-US" altLang="en-US"/>
          </a:p>
        </p:txBody>
      </p:sp>
      <p:sp>
        <p:nvSpPr>
          <p:cNvPr id="3" name="Rectangle 6">
            <a:extLst>
              <a:ext uri="{FF2B5EF4-FFF2-40B4-BE49-F238E27FC236}">
                <a16:creationId xmlns:a16="http://schemas.microsoft.com/office/drawing/2014/main" id="{7C45A42B-9551-44E6-BFC0-7C29BF3B53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8">
            <a:extLst>
              <a:ext uri="{FF2B5EF4-FFF2-40B4-BE49-F238E27FC236}">
                <a16:creationId xmlns:a16="http://schemas.microsoft.com/office/drawing/2014/main" id="{3293D6A3-2FD1-4B3F-852D-CFAB6D0ED9F3}"/>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9069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100B15C-D140-4536-9637-600D87A7D0EA}"/>
              </a:ext>
            </a:extLst>
          </p:cNvPr>
          <p:cNvSpPr>
            <a:spLocks noGrp="1" noChangeArrowheads="1"/>
          </p:cNvSpPr>
          <p:nvPr>
            <p:ph type="sldNum" sz="quarter" idx="10"/>
          </p:nvPr>
        </p:nvSpPr>
        <p:spPr>
          <a:ln/>
        </p:spPr>
        <p:txBody>
          <a:bodyPr/>
          <a:lstStyle>
            <a:lvl1pPr>
              <a:defRPr/>
            </a:lvl1pPr>
          </a:lstStyle>
          <a:p>
            <a:fld id="{C0DF8752-B3EE-4131-8540-7157302B0C1E}" type="slidenum">
              <a:rPr lang="en-US" altLang="en-US"/>
              <a:pPr/>
              <a:t>‹#›</a:t>
            </a:fld>
            <a:endParaRPr lang="en-US" altLang="en-US"/>
          </a:p>
        </p:txBody>
      </p:sp>
      <p:sp>
        <p:nvSpPr>
          <p:cNvPr id="6" name="Rectangle 6">
            <a:extLst>
              <a:ext uri="{FF2B5EF4-FFF2-40B4-BE49-F238E27FC236}">
                <a16:creationId xmlns:a16="http://schemas.microsoft.com/office/drawing/2014/main" id="{F03A7DAF-8204-43A8-BCB9-CCBB9940E9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6108BC3B-F2F8-4AD4-BE14-88E7242CDE78}"/>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8466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96DB157-7DCC-418F-BBC0-DA0C7FC31785}"/>
              </a:ext>
            </a:extLst>
          </p:cNvPr>
          <p:cNvSpPr>
            <a:spLocks noGrp="1" noChangeArrowheads="1"/>
          </p:cNvSpPr>
          <p:nvPr>
            <p:ph type="sldNum" sz="quarter" idx="10"/>
          </p:nvPr>
        </p:nvSpPr>
        <p:spPr>
          <a:ln/>
        </p:spPr>
        <p:txBody>
          <a:bodyPr/>
          <a:lstStyle>
            <a:lvl1pPr>
              <a:defRPr/>
            </a:lvl1pPr>
          </a:lstStyle>
          <a:p>
            <a:fld id="{37C0A464-6804-4800-8E83-33CA6A207846}" type="slidenum">
              <a:rPr lang="en-US" altLang="en-US"/>
              <a:pPr/>
              <a:t>‹#›</a:t>
            </a:fld>
            <a:endParaRPr lang="en-US" altLang="en-US"/>
          </a:p>
        </p:txBody>
      </p:sp>
      <p:sp>
        <p:nvSpPr>
          <p:cNvPr id="6" name="Rectangle 6">
            <a:extLst>
              <a:ext uri="{FF2B5EF4-FFF2-40B4-BE49-F238E27FC236}">
                <a16:creationId xmlns:a16="http://schemas.microsoft.com/office/drawing/2014/main" id="{A59019C4-ED25-4210-B795-21E367C2C55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48EA83D2-49C3-410D-A158-6BBB7A116E1B}"/>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4866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1C93C5E-ADA3-4509-81C5-2E009E89CA7C}"/>
              </a:ext>
            </a:extLst>
          </p:cNvPr>
          <p:cNvSpPr>
            <a:spLocks noChangeArrowheads="1"/>
          </p:cNvSpPr>
          <p:nvPr/>
        </p:nvSpPr>
        <p:spPr bwMode="auto">
          <a:xfrm>
            <a:off x="660400" y="890588"/>
            <a:ext cx="9245600" cy="539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accent1"/>
                </a:solidFill>
                <a:latin typeface="Arial" pitchFamily="34" charset="0"/>
                <a:ea typeface="ＭＳ Ｐゴシック" pitchFamily="34" charset="-128"/>
              </a:defRPr>
            </a:lvl1pPr>
            <a:lvl2pPr marL="742950" indent="-285750">
              <a:defRPr sz="2400">
                <a:solidFill>
                  <a:schemeClr val="accent1"/>
                </a:solidFill>
                <a:latin typeface="Arial" pitchFamily="34" charset="0"/>
                <a:ea typeface="ＭＳ Ｐゴシック" pitchFamily="34" charset="-128"/>
              </a:defRPr>
            </a:lvl2pPr>
            <a:lvl3pPr marL="1143000" indent="-228600">
              <a:defRPr sz="2400">
                <a:solidFill>
                  <a:schemeClr val="accent1"/>
                </a:solidFill>
                <a:latin typeface="Arial" pitchFamily="34" charset="0"/>
                <a:ea typeface="ＭＳ Ｐゴシック" pitchFamily="34" charset="-128"/>
              </a:defRPr>
            </a:lvl3pPr>
            <a:lvl4pPr marL="1600200" indent="-228600">
              <a:defRPr sz="2400">
                <a:solidFill>
                  <a:schemeClr val="accent1"/>
                </a:solidFill>
                <a:latin typeface="Arial" pitchFamily="34" charset="0"/>
                <a:ea typeface="ＭＳ Ｐゴシック" pitchFamily="34" charset="-128"/>
              </a:defRPr>
            </a:lvl4pPr>
            <a:lvl5pPr marL="2057400" indent="-228600">
              <a:defRPr sz="2400">
                <a:solidFill>
                  <a:schemeClr val="accent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accent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accent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accent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accent1"/>
                </a:solidFill>
                <a:latin typeface="Arial" pitchFamily="34" charset="0"/>
                <a:ea typeface="ＭＳ Ｐゴシック" pitchFamily="34" charset="-128"/>
              </a:defRPr>
            </a:lvl9pPr>
          </a:lstStyle>
          <a:p>
            <a:pPr>
              <a:defRPr/>
            </a:pPr>
            <a:endParaRPr lang="en-US" altLang="en-US"/>
          </a:p>
        </p:txBody>
      </p:sp>
      <p:sp>
        <p:nvSpPr>
          <p:cNvPr id="1027" name="Rectangle 3">
            <a:extLst>
              <a:ext uri="{FF2B5EF4-FFF2-40B4-BE49-F238E27FC236}">
                <a16:creationId xmlns:a16="http://schemas.microsoft.com/office/drawing/2014/main" id="{0BD83B09-A701-47AD-9852-62F25D4C6D11}"/>
              </a:ext>
            </a:extLst>
          </p:cNvPr>
          <p:cNvSpPr>
            <a:spLocks noGrp="1" noChangeArrowheads="1"/>
          </p:cNvSpPr>
          <p:nvPr>
            <p:ph type="title"/>
          </p:nvPr>
        </p:nvSpPr>
        <p:spPr bwMode="auto">
          <a:xfrm>
            <a:off x="661988" y="185738"/>
            <a:ext cx="883126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modify title</a:t>
            </a:r>
          </a:p>
        </p:txBody>
      </p:sp>
      <p:sp>
        <p:nvSpPr>
          <p:cNvPr id="1028" name="Rectangle 4">
            <a:extLst>
              <a:ext uri="{FF2B5EF4-FFF2-40B4-BE49-F238E27FC236}">
                <a16:creationId xmlns:a16="http://schemas.microsoft.com/office/drawing/2014/main" id="{AB7C5C5A-3B2B-4B54-82A7-08E109E4510E}"/>
              </a:ext>
            </a:extLst>
          </p:cNvPr>
          <p:cNvSpPr>
            <a:spLocks noGrp="1" noChangeArrowheads="1"/>
          </p:cNvSpPr>
          <p:nvPr>
            <p:ph type="body" idx="1"/>
          </p:nvPr>
        </p:nvSpPr>
        <p:spPr bwMode="auto">
          <a:xfrm>
            <a:off x="661988" y="1446213"/>
            <a:ext cx="8831262" cy="449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modify 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8373" name="Rectangle 5">
            <a:extLst>
              <a:ext uri="{FF2B5EF4-FFF2-40B4-BE49-F238E27FC236}">
                <a16:creationId xmlns:a16="http://schemas.microsoft.com/office/drawing/2014/main" id="{53E0A146-4FC5-4DBD-A4FC-88D3502DF737}"/>
              </a:ext>
            </a:extLst>
          </p:cNvPr>
          <p:cNvSpPr>
            <a:spLocks noGrp="1" noChangeArrowheads="1"/>
          </p:cNvSpPr>
          <p:nvPr>
            <p:ph type="sldNum" sz="quarter" idx="4"/>
          </p:nvPr>
        </p:nvSpPr>
        <p:spPr bwMode="auto">
          <a:xfrm>
            <a:off x="661988" y="6408738"/>
            <a:ext cx="481012" cy="1508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b="1">
                <a:solidFill>
                  <a:srgbClr val="161616"/>
                </a:solidFill>
              </a:defRPr>
            </a:lvl1pPr>
          </a:lstStyle>
          <a:p>
            <a:fld id="{F5360AE5-9300-4C6B-AD93-295EC5DB2719}" type="slidenum">
              <a:rPr lang="en-US" altLang="en-US"/>
              <a:pPr/>
              <a:t>‹#›</a:t>
            </a:fld>
            <a:endParaRPr lang="en-US" altLang="en-US"/>
          </a:p>
        </p:txBody>
      </p:sp>
      <p:sp>
        <p:nvSpPr>
          <p:cNvPr id="58374" name="Rectangle 6">
            <a:extLst>
              <a:ext uri="{FF2B5EF4-FFF2-40B4-BE49-F238E27FC236}">
                <a16:creationId xmlns:a16="http://schemas.microsoft.com/office/drawing/2014/main" id="{D7E3FE15-BAFC-4F83-8B7D-45B9A3EFAAC4}"/>
              </a:ext>
            </a:extLst>
          </p:cNvPr>
          <p:cNvSpPr>
            <a:spLocks noGrp="1" noChangeArrowheads="1"/>
          </p:cNvSpPr>
          <p:nvPr>
            <p:ph type="ftr" sz="quarter" idx="3"/>
          </p:nvPr>
        </p:nvSpPr>
        <p:spPr bwMode="auto">
          <a:xfrm>
            <a:off x="2971800" y="6408738"/>
            <a:ext cx="4987925" cy="29686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i="1">
                <a:latin typeface="Arial" charset="0"/>
                <a:ea typeface="+mn-ea"/>
                <a:cs typeface="+mn-cs"/>
              </a:defRPr>
            </a:lvl1pPr>
          </a:lstStyle>
          <a:p>
            <a:pPr>
              <a:defRPr/>
            </a:pPr>
            <a:endParaRPr lang="en-US"/>
          </a:p>
        </p:txBody>
      </p:sp>
      <p:sp>
        <p:nvSpPr>
          <p:cNvPr id="58376" name="Rectangle 8">
            <a:extLst>
              <a:ext uri="{FF2B5EF4-FFF2-40B4-BE49-F238E27FC236}">
                <a16:creationId xmlns:a16="http://schemas.microsoft.com/office/drawing/2014/main" id="{DC2F6B09-48DF-4C75-89EC-F2FB7E81DF08}"/>
              </a:ext>
            </a:extLst>
          </p:cNvPr>
          <p:cNvSpPr>
            <a:spLocks noGrp="1" noChangeArrowheads="1"/>
          </p:cNvSpPr>
          <p:nvPr>
            <p:ph type="dt" sz="half" idx="2"/>
          </p:nvPr>
        </p:nvSpPr>
        <p:spPr bwMode="auto">
          <a:xfrm>
            <a:off x="1524000" y="6408738"/>
            <a:ext cx="1066800" cy="1508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Arial" charset="0"/>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5016"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Lst>
  <p:hf hdr="0" ftr="0" dt="0"/>
  <p:txStyles>
    <p:titleStyle>
      <a:lvl1pPr algn="l" rtl="0" eaLnBrk="0" fontAlgn="base" hangingPunct="0">
        <a:spcBef>
          <a:spcPct val="0"/>
        </a:spcBef>
        <a:spcAft>
          <a:spcPct val="0"/>
        </a:spcAft>
        <a:defRPr sz="3200" b="1">
          <a:solidFill>
            <a:srgbClr val="16161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3200" b="1">
          <a:solidFill>
            <a:schemeClr val="accent1"/>
          </a:solidFill>
          <a:latin typeface="Arial" charset="0"/>
        </a:defRPr>
      </a:lvl6pPr>
      <a:lvl7pPr marL="914400" algn="l" rtl="0" eaLnBrk="0" fontAlgn="base" hangingPunct="0">
        <a:spcBef>
          <a:spcPct val="0"/>
        </a:spcBef>
        <a:spcAft>
          <a:spcPct val="0"/>
        </a:spcAft>
        <a:defRPr sz="3200" b="1">
          <a:solidFill>
            <a:schemeClr val="accent1"/>
          </a:solidFill>
          <a:latin typeface="Arial" charset="0"/>
        </a:defRPr>
      </a:lvl7pPr>
      <a:lvl8pPr marL="1371600" algn="l" rtl="0" eaLnBrk="0" fontAlgn="base" hangingPunct="0">
        <a:spcBef>
          <a:spcPct val="0"/>
        </a:spcBef>
        <a:spcAft>
          <a:spcPct val="0"/>
        </a:spcAft>
        <a:defRPr sz="3200" b="1">
          <a:solidFill>
            <a:schemeClr val="accent1"/>
          </a:solidFill>
          <a:latin typeface="Arial" charset="0"/>
        </a:defRPr>
      </a:lvl8pPr>
      <a:lvl9pPr marL="1828800" algn="l" rtl="0" eaLnBrk="0" fontAlgn="base" hangingPunct="0">
        <a:spcBef>
          <a:spcPct val="0"/>
        </a:spcBef>
        <a:spcAft>
          <a:spcPct val="0"/>
        </a:spcAft>
        <a:defRPr sz="3200" b="1">
          <a:solidFill>
            <a:schemeClr val="accent1"/>
          </a:solidFill>
          <a:latin typeface="Arial" charset="0"/>
        </a:defRPr>
      </a:lvl9pPr>
    </p:titleStyle>
    <p:bodyStyle>
      <a:lvl1pPr marL="293688" indent="-293688" algn="l" defTabSz="1282700" rtl="0" eaLnBrk="0" fontAlgn="base" hangingPunct="0">
        <a:spcBef>
          <a:spcPct val="20000"/>
        </a:spcBef>
        <a:spcAft>
          <a:spcPct val="0"/>
        </a:spcAft>
        <a:buClr>
          <a:srgbClr val="3366FF"/>
        </a:buClr>
        <a:buSzPct val="80000"/>
        <a:buFont typeface="Wingdings" panose="05000000000000000000" pitchFamily="2" charset="2"/>
        <a:buChar char="l"/>
        <a:defRPr sz="2400" b="1">
          <a:solidFill>
            <a:srgbClr val="161616"/>
          </a:solidFill>
          <a:latin typeface="+mn-lt"/>
          <a:ea typeface="ＭＳ Ｐゴシック" charset="-128"/>
          <a:cs typeface="ＭＳ Ｐゴシック" charset="-128"/>
        </a:defRPr>
      </a:lvl1pPr>
      <a:lvl2pPr marL="873125" indent="-388938" algn="l" defTabSz="1282700" rtl="0" eaLnBrk="0" fontAlgn="base" hangingPunct="0">
        <a:spcBef>
          <a:spcPct val="20000"/>
        </a:spcBef>
        <a:spcAft>
          <a:spcPct val="0"/>
        </a:spcAft>
        <a:buClr>
          <a:srgbClr val="FFFF00"/>
        </a:buClr>
        <a:buSzPct val="115000"/>
        <a:buFont typeface="Wingdings" panose="05000000000000000000" pitchFamily="2" charset="2"/>
        <a:buChar char="§"/>
        <a:defRPr sz="2200">
          <a:solidFill>
            <a:srgbClr val="161616"/>
          </a:solidFill>
          <a:latin typeface="+mn-lt"/>
          <a:ea typeface="ＭＳ Ｐゴシック" charset="-128"/>
        </a:defRPr>
      </a:lvl2pPr>
      <a:lvl3pPr marL="1252538" indent="-188913" algn="l" defTabSz="1282700" rtl="0" eaLnBrk="0" fontAlgn="base" hangingPunct="0">
        <a:spcBef>
          <a:spcPct val="20000"/>
        </a:spcBef>
        <a:spcAft>
          <a:spcPct val="0"/>
        </a:spcAft>
        <a:buClr>
          <a:srgbClr val="3366FF"/>
        </a:buClr>
        <a:buSzPct val="80000"/>
        <a:buFont typeface="Wingdings" panose="05000000000000000000" pitchFamily="2" charset="2"/>
        <a:buChar char="ü"/>
        <a:defRPr sz="2000">
          <a:solidFill>
            <a:srgbClr val="161616"/>
          </a:solidFill>
          <a:latin typeface="+mn-lt"/>
          <a:ea typeface="ＭＳ Ｐゴシック" charset="-128"/>
        </a:defRPr>
      </a:lvl3pPr>
      <a:lvl4pPr marL="1717675" indent="-274638" algn="l" defTabSz="1282700" rtl="0" eaLnBrk="0" fontAlgn="base" hangingPunct="0">
        <a:spcBef>
          <a:spcPct val="20000"/>
        </a:spcBef>
        <a:spcAft>
          <a:spcPct val="0"/>
        </a:spcAft>
        <a:buClr>
          <a:srgbClr val="FFFF00"/>
        </a:buClr>
        <a:buSzPct val="115000"/>
        <a:buFont typeface="Courier New" panose="02070309020205020404" pitchFamily="49" charset="0"/>
        <a:buChar char="o"/>
        <a:defRPr sz="2000">
          <a:solidFill>
            <a:srgbClr val="161616"/>
          </a:solidFill>
          <a:latin typeface="+mn-lt"/>
          <a:ea typeface="ＭＳ Ｐゴシック" charset="-128"/>
        </a:defRPr>
      </a:lvl4pPr>
      <a:lvl5pPr marL="2295525" indent="-3175" algn="l" defTabSz="1282700" rtl="0" eaLnBrk="0" fontAlgn="base" hangingPunct="0">
        <a:spcBef>
          <a:spcPct val="20000"/>
        </a:spcBef>
        <a:spcAft>
          <a:spcPct val="0"/>
        </a:spcAft>
        <a:buClr>
          <a:srgbClr val="3366FF"/>
        </a:buClr>
        <a:buFont typeface="Lucida Grande"/>
        <a:buChar char="*"/>
        <a:defRPr sz="1600">
          <a:solidFill>
            <a:srgbClr val="161616"/>
          </a:solidFill>
          <a:latin typeface="+mn-lt"/>
          <a:ea typeface="ＭＳ Ｐゴシック" charset="-128"/>
        </a:defRPr>
      </a:lvl5pPr>
      <a:lvl6pPr marL="27527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6pPr>
      <a:lvl7pPr marL="32099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7pPr>
      <a:lvl8pPr marL="36671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8pPr>
      <a:lvl9pPr marL="41243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oleObject" Target="../embeddings/oleObject14.bin"/><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7.emf"/><Relationship Id="rId5" Type="http://schemas.openxmlformats.org/officeDocument/2006/relationships/oleObject" Target="../embeddings/oleObject16.bin"/><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4.emf"/><Relationship Id="rId5" Type="http://schemas.openxmlformats.org/officeDocument/2006/relationships/oleObject" Target="../embeddings/oleObject21.bin"/><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6.emf"/><Relationship Id="rId5" Type="http://schemas.openxmlformats.org/officeDocument/2006/relationships/oleObject" Target="../embeddings/oleObject23.bin"/><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7.emf"/><Relationship Id="rId4"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8.emf"/><Relationship Id="rId4"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34.emf"/><Relationship Id="rId5" Type="http://schemas.openxmlformats.org/officeDocument/2006/relationships/oleObject" Target="../embeddings/oleObject29.bin"/><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29.e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emf"/><Relationship Id="rId3" Type="http://schemas.openxmlformats.org/officeDocument/2006/relationships/notesSlide" Target="../notesSlides/notesSlide2.xml"/><Relationship Id="rId7" Type="http://schemas.openxmlformats.org/officeDocument/2006/relationships/image" Target="../media/image3.e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0.emf"/><Relationship Id="rId4" Type="http://schemas.openxmlformats.org/officeDocument/2006/relationships/oleObject" Target="../embeddings/oleObject33.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5.bin"/><Relationship Id="rId5" Type="http://schemas.openxmlformats.org/officeDocument/2006/relationships/image" Target="../media/image43.png"/><Relationship Id="rId4"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4.emf"/></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6.emf"/><Relationship Id="rId5" Type="http://schemas.openxmlformats.org/officeDocument/2006/relationships/oleObject" Target="../embeddings/oleObject37.bin"/><Relationship Id="rId4" Type="http://schemas.openxmlformats.org/officeDocument/2006/relationships/image" Target="../media/image47.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8.emf"/></Relationships>
</file>

<file path=ppt/slides/_rels/slide4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0.emf"/><Relationship Id="rId4" Type="http://schemas.openxmlformats.org/officeDocument/2006/relationships/oleObject" Target="../embeddings/oleObject39.bin"/></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oleObject" Target="../embeddings/oleObject4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0.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2.bin"/><Relationship Id="rId5" Type="http://schemas.openxmlformats.org/officeDocument/2006/relationships/image" Target="../media/image59.emf"/><Relationship Id="rId4" Type="http://schemas.openxmlformats.org/officeDocument/2006/relationships/oleObject" Target="../embeddings/oleObject4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44.bin"/><Relationship Id="rId5" Type="http://schemas.openxmlformats.org/officeDocument/2006/relationships/image" Target="../media/image61.emf"/><Relationship Id="rId4" Type="http://schemas.openxmlformats.org/officeDocument/2006/relationships/oleObject" Target="../embeddings/oleObject43.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46.bin"/><Relationship Id="rId5" Type="http://schemas.openxmlformats.org/officeDocument/2006/relationships/image" Target="../media/image63.emf"/><Relationship Id="rId4" Type="http://schemas.openxmlformats.org/officeDocument/2006/relationships/oleObject" Target="../embeddings/oleObject45.bin"/></Relationships>
</file>

<file path=ppt/slides/_rels/slide6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6.emf"/><Relationship Id="rId5" Type="http://schemas.openxmlformats.org/officeDocument/2006/relationships/oleObject" Target="../embeddings/oleObject48.bin"/><Relationship Id="rId4" Type="http://schemas.openxmlformats.org/officeDocument/2006/relationships/image" Target="../media/image65.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6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70.emf"/><Relationship Id="rId5" Type="http://schemas.openxmlformats.org/officeDocument/2006/relationships/oleObject" Target="../embeddings/oleObject52.bin"/><Relationship Id="rId4" Type="http://schemas.openxmlformats.org/officeDocument/2006/relationships/image" Target="../media/image69.emf"/></Relationships>
</file>

<file path=ppt/slides/_rels/slide6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notesSlide" Target="../notesSlides/notesSlide20.xml"/><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71.emf"/><Relationship Id="rId5" Type="http://schemas.openxmlformats.org/officeDocument/2006/relationships/oleObject" Target="../embeddings/oleObject53.bin"/><Relationship Id="rId4" Type="http://schemas.openxmlformats.org/officeDocument/2006/relationships/image" Target="../media/image73.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74.emf"/></Relationships>
</file>

<file path=ppt/slides/_rels/slide7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77.emf"/><Relationship Id="rId5" Type="http://schemas.openxmlformats.org/officeDocument/2006/relationships/oleObject" Target="../embeddings/oleObject57.bin"/><Relationship Id="rId4" Type="http://schemas.openxmlformats.org/officeDocument/2006/relationships/image" Target="../media/image76.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80.emf"/><Relationship Id="rId5" Type="http://schemas.openxmlformats.org/officeDocument/2006/relationships/oleObject" Target="../embeddings/oleObject60.bin"/><Relationship Id="rId4" Type="http://schemas.openxmlformats.org/officeDocument/2006/relationships/image" Target="../media/image79.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62.bin"/><Relationship Id="rId5" Type="http://schemas.openxmlformats.org/officeDocument/2006/relationships/image" Target="../media/image81.emf"/><Relationship Id="rId4" Type="http://schemas.openxmlformats.org/officeDocument/2006/relationships/oleObject" Target="../embeddings/oleObject61.bin"/></Relationships>
</file>

<file path=ppt/slides/_rels/slide76.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84.wmf"/><Relationship Id="rId5" Type="http://schemas.openxmlformats.org/officeDocument/2006/relationships/oleObject" Target="../embeddings/oleObject64.bin"/><Relationship Id="rId4" Type="http://schemas.openxmlformats.org/officeDocument/2006/relationships/image" Target="../media/image83.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86.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8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89.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91.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70.bin"/><Relationship Id="rId5" Type="http://schemas.openxmlformats.org/officeDocument/2006/relationships/image" Target="../media/image90.emf"/><Relationship Id="rId4" Type="http://schemas.openxmlformats.org/officeDocument/2006/relationships/oleObject" Target="../embeddings/oleObject69.bin"/></Relationships>
</file>

<file path=ppt/slides/_rels/slide8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94.emf"/><Relationship Id="rId5" Type="http://schemas.openxmlformats.org/officeDocument/2006/relationships/oleObject" Target="../embeddings/oleObject72.bin"/><Relationship Id="rId4" Type="http://schemas.openxmlformats.org/officeDocument/2006/relationships/image" Target="../media/image9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C32210C-2BFB-46A2-BBE0-2193A52A8706}"/>
              </a:ext>
            </a:extLst>
          </p:cNvPr>
          <p:cNvSpPr>
            <a:spLocks noGrp="1"/>
          </p:cNvSpPr>
          <p:nvPr>
            <p:ph type="ctrTitle" sz="quarter"/>
          </p:nvPr>
        </p:nvSpPr>
        <p:spPr>
          <a:xfrm>
            <a:off x="590550" y="1339850"/>
            <a:ext cx="8834438" cy="1636713"/>
          </a:xfrm>
        </p:spPr>
        <p:txBody>
          <a:bodyPr/>
          <a:lstStyle/>
          <a:p>
            <a:pPr algn="ctr"/>
            <a:r>
              <a:rPr lang="en-US" altLang="en-US" sz="2400">
                <a:ea typeface="ＭＳ Ｐゴシック" panose="020B0600070205080204" pitchFamily="34" charset="-128"/>
              </a:rPr>
              <a:t>CS544 Introduction to Network Science</a:t>
            </a:r>
            <a:br>
              <a:rPr lang="en-US" altLang="en-US" sz="4000">
                <a:ea typeface="ＭＳ Ｐゴシック" panose="020B0600070205080204" pitchFamily="34" charset="-128"/>
              </a:rPr>
            </a:br>
            <a:r>
              <a:rPr lang="en-US" altLang="en-US" sz="4000">
                <a:ea typeface="ＭＳ Ｐゴシック" panose="020B0600070205080204" pitchFamily="34" charset="-128"/>
              </a:rPr>
              <a:t>Measures and Metrics</a:t>
            </a:r>
          </a:p>
        </p:txBody>
      </p:sp>
      <p:sp>
        <p:nvSpPr>
          <p:cNvPr id="3075" name="Subtitle 2">
            <a:extLst>
              <a:ext uri="{FF2B5EF4-FFF2-40B4-BE49-F238E27FC236}">
                <a16:creationId xmlns:a16="http://schemas.microsoft.com/office/drawing/2014/main" id="{C21EE52D-5057-4A85-B294-ED5E49A91FAB}"/>
              </a:ext>
            </a:extLst>
          </p:cNvPr>
          <p:cNvSpPr>
            <a:spLocks noGrp="1"/>
          </p:cNvSpPr>
          <p:nvPr>
            <p:ph type="subTitle" sz="quarter" idx="1"/>
          </p:nvPr>
        </p:nvSpPr>
        <p:spPr>
          <a:xfrm>
            <a:off x="1049338" y="4476750"/>
            <a:ext cx="7493000" cy="1371600"/>
          </a:xfrm>
        </p:spPr>
        <p:txBody>
          <a:bodyPr/>
          <a:lstStyle/>
          <a:p>
            <a:pPr algn="ctr">
              <a:buFont typeface="Wingdings" panose="05000000000000000000" pitchFamily="2" charset="2"/>
              <a:buNone/>
            </a:pPr>
            <a:r>
              <a:rPr lang="en-US" altLang="en-US" sz="1800">
                <a:ea typeface="ＭＳ Ｐゴシック" panose="020B0600070205080204" pitchFamily="34" charset="-128"/>
              </a:rPr>
              <a:t>Slides from Konstantinos Pelechrinis course on Network Science &amp; Analysis, University of Pittsburgh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0893EC-773E-4A05-ABB7-54BC8B627A48}"/>
              </a:ext>
            </a:extLst>
          </p:cNvPr>
          <p:cNvSpPr>
            <a:spLocks noGrp="1"/>
          </p:cNvSpPr>
          <p:nvPr>
            <p:ph type="title"/>
          </p:nvPr>
        </p:nvSpPr>
        <p:spPr/>
        <p:txBody>
          <a:bodyPr/>
          <a:lstStyle/>
          <a:p>
            <a:r>
              <a:rPr lang="en-US" altLang="en-US">
                <a:ea typeface="ＭＳ Ｐゴシック" panose="020B0600070205080204" pitchFamily="34" charset="-128"/>
              </a:rPr>
              <a:t>Extension of Katz centrality </a:t>
            </a:r>
          </a:p>
        </p:txBody>
      </p:sp>
      <p:sp>
        <p:nvSpPr>
          <p:cNvPr id="12291" name="Content Placeholder 2">
            <a:extLst>
              <a:ext uri="{FF2B5EF4-FFF2-40B4-BE49-F238E27FC236}">
                <a16:creationId xmlns:a16="http://schemas.microsoft.com/office/drawing/2014/main" id="{C89E6CDC-1549-4190-BC30-7662E1489D8F}"/>
              </a:ext>
            </a:extLst>
          </p:cNvPr>
          <p:cNvSpPr>
            <a:spLocks noGrp="1"/>
          </p:cNvSpPr>
          <p:nvPr>
            <p:ph idx="1"/>
          </p:nvPr>
        </p:nvSpPr>
        <p:spPr/>
        <p:txBody>
          <a:bodyPr/>
          <a:lstStyle/>
          <a:p>
            <a:pPr algn="just"/>
            <a:r>
              <a:rPr lang="en-US" altLang="en-US">
                <a:ea typeface="ＭＳ Ｐゴシック" panose="020B0600070205080204" pitchFamily="34" charset="-128"/>
              </a:rPr>
              <a:t>A possible extension of the above definition is to assign different constant centrality to different vertices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β</a:t>
            </a:r>
            <a:r>
              <a:rPr lang="en-US" altLang="en-US" baseline="-25000">
                <a:ea typeface="ＭＳ Ｐゴシック" panose="020B0600070205080204" pitchFamily="34" charset="-128"/>
              </a:rPr>
              <a:t>i</a:t>
            </a:r>
            <a:r>
              <a:rPr lang="en-US" altLang="en-US">
                <a:ea typeface="ＭＳ Ｐゴシック" panose="020B0600070205080204" pitchFamily="34" charset="-128"/>
              </a:rPr>
              <a:t> is some intrinsic, non-network contribution to the centrality for each vertex</a:t>
            </a:r>
          </a:p>
          <a:p>
            <a:pPr lvl="1" algn="just"/>
            <a:r>
              <a:rPr lang="en-US" altLang="en-US">
                <a:ea typeface="ＭＳ Ｐゴシック" panose="020B0600070205080204" pitchFamily="34" charset="-128"/>
              </a:rPr>
              <a:t>E.g., in a social network the importance of an individual might depend on non-network factors as well, such as age or income etc. </a:t>
            </a:r>
          </a:p>
        </p:txBody>
      </p:sp>
      <p:sp>
        <p:nvSpPr>
          <p:cNvPr id="12292" name="Slide Number Placeholder 3">
            <a:extLst>
              <a:ext uri="{FF2B5EF4-FFF2-40B4-BE49-F238E27FC236}">
                <a16:creationId xmlns:a16="http://schemas.microsoft.com/office/drawing/2014/main" id="{B01EC762-0857-424C-9CAA-0BE53E502F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BF7CD1BB-500B-491A-8546-0F112A23936E}" type="slidenum">
              <a:rPr lang="en-US" altLang="en-US" sz="1000">
                <a:solidFill>
                  <a:srgbClr val="161616"/>
                </a:solidFill>
              </a:rPr>
              <a:pPr/>
              <a:t>10</a:t>
            </a:fld>
            <a:endParaRPr lang="en-US" altLang="en-US" sz="1000">
              <a:solidFill>
                <a:srgbClr val="161616"/>
              </a:solidFill>
            </a:endParaRPr>
          </a:p>
        </p:txBody>
      </p:sp>
      <p:graphicFrame>
        <p:nvGraphicFramePr>
          <p:cNvPr id="12293" name="Object 4">
            <a:extLst>
              <a:ext uri="{FF2B5EF4-FFF2-40B4-BE49-F238E27FC236}">
                <a16:creationId xmlns:a16="http://schemas.microsoft.com/office/drawing/2014/main" id="{4565C013-19F3-4A90-8554-E6587202FD57}"/>
              </a:ext>
            </a:extLst>
          </p:cNvPr>
          <p:cNvGraphicFramePr>
            <a:graphicFrameLocks noChangeAspect="1"/>
          </p:cNvGraphicFramePr>
          <p:nvPr/>
        </p:nvGraphicFramePr>
        <p:xfrm>
          <a:off x="2292350" y="2286000"/>
          <a:ext cx="5100638" cy="882650"/>
        </p:xfrm>
        <a:graphic>
          <a:graphicData uri="http://schemas.openxmlformats.org/presentationml/2006/ole">
            <mc:AlternateContent xmlns:mc="http://schemas.openxmlformats.org/markup-compatibility/2006">
              <mc:Choice xmlns:v="urn:schemas-microsoft-com:vml" Requires="v">
                <p:oleObj spid="_x0000_s12297" name="Equation" r:id="rId3" imgW="2258280" imgH="383760" progId="Equation.3">
                  <p:embed/>
                </p:oleObj>
              </mc:Choice>
              <mc:Fallback>
                <p:oleObj name="Equation" r:id="rId3" imgW="2258280" imgH="3837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2286000"/>
                        <a:ext cx="510063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1E4925A-D88F-4973-9D9A-39B81CB92F40}"/>
              </a:ext>
            </a:extLst>
          </p:cNvPr>
          <p:cNvSpPr>
            <a:spLocks noGrp="1"/>
          </p:cNvSpPr>
          <p:nvPr>
            <p:ph type="title"/>
          </p:nvPr>
        </p:nvSpPr>
        <p:spPr/>
        <p:txBody>
          <a:bodyPr/>
          <a:lstStyle/>
          <a:p>
            <a:r>
              <a:rPr lang="en-US" altLang="en-US">
                <a:ea typeface="ＭＳ Ｐゴシック" panose="020B0600070205080204" pitchFamily="34" charset="-128"/>
              </a:rPr>
              <a:t>PageRank</a:t>
            </a:r>
          </a:p>
        </p:txBody>
      </p:sp>
      <p:sp>
        <p:nvSpPr>
          <p:cNvPr id="13315" name="Content Placeholder 2">
            <a:extLst>
              <a:ext uri="{FF2B5EF4-FFF2-40B4-BE49-F238E27FC236}">
                <a16:creationId xmlns:a16="http://schemas.microsoft.com/office/drawing/2014/main" id="{870CB591-75F1-407C-8949-868E26FB55C9}"/>
              </a:ext>
            </a:extLst>
          </p:cNvPr>
          <p:cNvSpPr>
            <a:spLocks noGrp="1"/>
          </p:cNvSpPr>
          <p:nvPr>
            <p:ph idx="1"/>
          </p:nvPr>
        </p:nvSpPr>
        <p:spPr/>
        <p:txBody>
          <a:bodyPr/>
          <a:lstStyle/>
          <a:p>
            <a:pPr algn="just"/>
            <a:r>
              <a:rPr lang="en-US" altLang="en-US">
                <a:ea typeface="ＭＳ Ｐゴシック" panose="020B0600070205080204" pitchFamily="34" charset="-128"/>
              </a:rPr>
              <a:t>One possible problem with Katz centrality is that a vertex v with high centrality and high out-degree will cause a large number of vertices to have high centrality as well</a:t>
            </a:r>
          </a:p>
          <a:p>
            <a:pPr lvl="1" algn="just"/>
            <a:r>
              <a:rPr lang="en-US" altLang="en-US">
                <a:ea typeface="ＭＳ Ｐゴシック" panose="020B0600070205080204" pitchFamily="34" charset="-128"/>
              </a:rPr>
              <a:t>In reality though each one of the vertices that v points to should get a fraction of v’s centrality</a:t>
            </a:r>
          </a:p>
          <a:p>
            <a:pPr lvl="1" algn="just"/>
            <a:endParaRPr lang="en-US" altLang="en-US">
              <a:ea typeface="ＭＳ Ｐゴシック" panose="020B0600070205080204" pitchFamily="34" charset="-128"/>
            </a:endParaRP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problem can arise when a node j has no vertices that points to</a:t>
            </a:r>
          </a:p>
          <a:p>
            <a:pPr lvl="1" algn="just"/>
            <a:r>
              <a:rPr lang="en-US" altLang="en-US">
                <a:ea typeface="ＭＳ Ｐゴシック" panose="020B0600070205080204" pitchFamily="34" charset="-128"/>
              </a:rPr>
              <a:t>A</a:t>
            </a:r>
            <a:r>
              <a:rPr lang="en-US" altLang="en-US" baseline="-25000">
                <a:ea typeface="ＭＳ Ｐゴシック" panose="020B0600070205080204" pitchFamily="34" charset="-128"/>
              </a:rPr>
              <a:t>ij </a:t>
            </a:r>
            <a:r>
              <a:rPr lang="en-US" altLang="en-US">
                <a:ea typeface="ＭＳ Ｐゴシック" panose="020B0600070205080204" pitchFamily="34" charset="-128"/>
              </a:rPr>
              <a:t>as well as j’s out-degree will be 0 and their ratio is not defined</a:t>
            </a:r>
          </a:p>
          <a:p>
            <a:pPr lvl="1" algn="just"/>
            <a:r>
              <a:rPr lang="en-US" altLang="en-US">
                <a:ea typeface="ＭＳ Ｐゴシック" panose="020B0600070205080204" pitchFamily="34" charset="-128"/>
              </a:rPr>
              <a:t>However, when a node has no out edges should contribute zero to the centralities of any other vertex and hence we can artificially set this contribution to 0 by setting its out-degree to 1</a:t>
            </a:r>
          </a:p>
        </p:txBody>
      </p:sp>
      <p:sp>
        <p:nvSpPr>
          <p:cNvPr id="13316" name="Slide Number Placeholder 3">
            <a:extLst>
              <a:ext uri="{FF2B5EF4-FFF2-40B4-BE49-F238E27FC236}">
                <a16:creationId xmlns:a16="http://schemas.microsoft.com/office/drawing/2014/main" id="{1410C2B7-C142-4C74-95E1-C7852250F1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D934480-4214-494B-B726-2525707F5F0D}" type="slidenum">
              <a:rPr lang="en-US" altLang="en-US" sz="1000">
                <a:solidFill>
                  <a:srgbClr val="161616"/>
                </a:solidFill>
              </a:rPr>
              <a:pPr/>
              <a:t>11</a:t>
            </a:fld>
            <a:endParaRPr lang="en-US" altLang="en-US" sz="1000">
              <a:solidFill>
                <a:srgbClr val="161616"/>
              </a:solidFill>
            </a:endParaRPr>
          </a:p>
        </p:txBody>
      </p:sp>
      <p:graphicFrame>
        <p:nvGraphicFramePr>
          <p:cNvPr id="13317" name="Object 4">
            <a:extLst>
              <a:ext uri="{FF2B5EF4-FFF2-40B4-BE49-F238E27FC236}">
                <a16:creationId xmlns:a16="http://schemas.microsoft.com/office/drawing/2014/main" id="{8B4B2A15-EEFA-4479-89D2-02148C90C196}"/>
              </a:ext>
            </a:extLst>
          </p:cNvPr>
          <p:cNvGraphicFramePr>
            <a:graphicFrameLocks noChangeAspect="1"/>
          </p:cNvGraphicFramePr>
          <p:nvPr/>
        </p:nvGraphicFramePr>
        <p:xfrm>
          <a:off x="3700463" y="3357563"/>
          <a:ext cx="2239962" cy="873125"/>
        </p:xfrm>
        <a:graphic>
          <a:graphicData uri="http://schemas.openxmlformats.org/presentationml/2006/ole">
            <mc:AlternateContent xmlns:mc="http://schemas.openxmlformats.org/markup-compatibility/2006">
              <mc:Choice xmlns:v="urn:schemas-microsoft-com:vml" Requires="v">
                <p:oleObj spid="_x0000_s13321" name="Equation" r:id="rId3" imgW="1197360" imgH="456840" progId="Equation.3">
                  <p:embed/>
                </p:oleObj>
              </mc:Choice>
              <mc:Fallback>
                <p:oleObj name="Equation" r:id="rId3" imgW="1197360" imgH="456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63" y="3357563"/>
                        <a:ext cx="223996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8ED544-7C33-4A6F-97D0-78A7B12C2DC4}"/>
              </a:ext>
            </a:extLst>
          </p:cNvPr>
          <p:cNvSpPr>
            <a:spLocks noGrp="1"/>
          </p:cNvSpPr>
          <p:nvPr>
            <p:ph type="title"/>
          </p:nvPr>
        </p:nvSpPr>
        <p:spPr/>
        <p:txBody>
          <a:bodyPr/>
          <a:lstStyle/>
          <a:p>
            <a:r>
              <a:rPr lang="en-US" altLang="en-US">
                <a:ea typeface="ＭＳ Ｐゴシック" panose="020B0600070205080204" pitchFamily="34" charset="-128"/>
              </a:rPr>
              <a:t>PageRank</a:t>
            </a:r>
          </a:p>
        </p:txBody>
      </p:sp>
      <p:sp>
        <p:nvSpPr>
          <p:cNvPr id="14339" name="Content Placeholder 2">
            <a:extLst>
              <a:ext uri="{FF2B5EF4-FFF2-40B4-BE49-F238E27FC236}">
                <a16:creationId xmlns:a16="http://schemas.microsoft.com/office/drawing/2014/main" id="{C4F4CF3A-5414-4136-8387-672137FE03C1}"/>
              </a:ext>
            </a:extLst>
          </p:cNvPr>
          <p:cNvSpPr>
            <a:spLocks noGrp="1"/>
          </p:cNvSpPr>
          <p:nvPr>
            <p:ph idx="1"/>
          </p:nvPr>
        </p:nvSpPr>
        <p:spPr/>
        <p:txBody>
          <a:bodyPr/>
          <a:lstStyle/>
          <a:p>
            <a:r>
              <a:rPr lang="en-US" altLang="en-US">
                <a:ea typeface="ＭＳ Ｐゴシック" panose="020B0600070205080204" pitchFamily="34" charset="-128"/>
              </a:rPr>
              <a:t>Hence the PageRank can be expressed as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lvl="1"/>
            <a:r>
              <a:rPr lang="en-US" altLang="en-US">
                <a:ea typeface="ＭＳ Ｐゴシック" panose="020B0600070205080204" pitchFamily="34" charset="-128"/>
              </a:rPr>
              <a:t>Where D is a diagonal matrix:</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Again the choice of  α is important</a:t>
            </a:r>
          </a:p>
          <a:p>
            <a:pPr lvl="1" algn="just"/>
            <a:r>
              <a:rPr lang="en-US" altLang="en-US">
                <a:ea typeface="ＭＳ Ｐゴシック" panose="020B0600070205080204" pitchFamily="34" charset="-128"/>
              </a:rPr>
              <a:t>Should be less than the inverse of the leading eigenvalue of the matrix AD</a:t>
            </a:r>
            <a:r>
              <a:rPr lang="en-US" altLang="en-US" baseline="30000">
                <a:ea typeface="ＭＳ Ｐゴシック" panose="020B0600070205080204" pitchFamily="34" charset="-128"/>
              </a:rPr>
              <a:t>-1</a:t>
            </a:r>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Google search engine sets α=0.85 </a:t>
            </a:r>
          </a:p>
          <a:p>
            <a:pPr lvl="2" algn="just"/>
            <a:r>
              <a:rPr lang="en-US" altLang="en-US">
                <a:ea typeface="ＭＳ Ｐゴシック" panose="020B0600070205080204" pitchFamily="34" charset="-128"/>
              </a:rPr>
              <a:t>There is no rigorous theory behind this choice</a:t>
            </a:r>
          </a:p>
        </p:txBody>
      </p:sp>
      <p:sp>
        <p:nvSpPr>
          <p:cNvPr id="14340" name="Slide Number Placeholder 3">
            <a:extLst>
              <a:ext uri="{FF2B5EF4-FFF2-40B4-BE49-F238E27FC236}">
                <a16:creationId xmlns:a16="http://schemas.microsoft.com/office/drawing/2014/main" id="{CA159EA3-D125-4F1F-AF7D-CDED3064FD8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DAB0C4E-3412-44CA-B33E-F0877FC002DC}" type="slidenum">
              <a:rPr lang="en-US" altLang="en-US" sz="1000">
                <a:solidFill>
                  <a:srgbClr val="161616"/>
                </a:solidFill>
              </a:rPr>
              <a:pPr/>
              <a:t>12</a:t>
            </a:fld>
            <a:endParaRPr lang="en-US" altLang="en-US" sz="1000">
              <a:solidFill>
                <a:srgbClr val="161616"/>
              </a:solidFill>
            </a:endParaRPr>
          </a:p>
        </p:txBody>
      </p:sp>
      <p:graphicFrame>
        <p:nvGraphicFramePr>
          <p:cNvPr id="14341" name="Object 4">
            <a:extLst>
              <a:ext uri="{FF2B5EF4-FFF2-40B4-BE49-F238E27FC236}">
                <a16:creationId xmlns:a16="http://schemas.microsoft.com/office/drawing/2014/main" id="{355B0A15-6C42-40FE-ADDF-BFD138421DBB}"/>
              </a:ext>
            </a:extLst>
          </p:cNvPr>
          <p:cNvGraphicFramePr>
            <a:graphicFrameLocks noChangeAspect="1"/>
          </p:cNvGraphicFramePr>
          <p:nvPr/>
        </p:nvGraphicFramePr>
        <p:xfrm>
          <a:off x="1689100" y="2071688"/>
          <a:ext cx="7108825" cy="482600"/>
        </p:xfrm>
        <a:graphic>
          <a:graphicData uri="http://schemas.openxmlformats.org/presentationml/2006/ole">
            <mc:AlternateContent xmlns:mc="http://schemas.openxmlformats.org/markup-compatibility/2006">
              <mc:Choice xmlns:v="urn:schemas-microsoft-com:vml" Requires="v">
                <p:oleObj spid="_x0000_s14349" name="Equation" r:id="rId3" imgW="3355200" imgH="219240" progId="Equation.3">
                  <p:embed/>
                </p:oleObj>
              </mc:Choice>
              <mc:Fallback>
                <p:oleObj name="Equation" r:id="rId3" imgW="3355200" imgH="219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100" y="2071688"/>
                        <a:ext cx="71088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Object 5">
            <a:extLst>
              <a:ext uri="{FF2B5EF4-FFF2-40B4-BE49-F238E27FC236}">
                <a16:creationId xmlns:a16="http://schemas.microsoft.com/office/drawing/2014/main" id="{7EC0C338-07CD-4DCE-9336-A2701807661F}"/>
              </a:ext>
            </a:extLst>
          </p:cNvPr>
          <p:cNvGraphicFramePr>
            <a:graphicFrameLocks noChangeAspect="1"/>
          </p:cNvGraphicFramePr>
          <p:nvPr/>
        </p:nvGraphicFramePr>
        <p:xfrm>
          <a:off x="5299075" y="2755900"/>
          <a:ext cx="1544638" cy="361950"/>
        </p:xfrm>
        <a:graphic>
          <a:graphicData uri="http://schemas.openxmlformats.org/presentationml/2006/ole">
            <mc:AlternateContent xmlns:mc="http://schemas.openxmlformats.org/markup-compatibility/2006">
              <mc:Choice xmlns:v="urn:schemas-microsoft-com:vml" Requires="v">
                <p:oleObj spid="_x0000_s14350" name="Equation" r:id="rId5" imgW="1014840" imgH="228240" progId="Equation.3">
                  <p:embed/>
                </p:oleObj>
              </mc:Choice>
              <mc:Fallback>
                <p:oleObj name="Equation" r:id="rId5" imgW="1014840" imgH="228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9075" y="2755900"/>
                        <a:ext cx="15446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A61F0A4-5F1B-400F-BE2A-AA342E59B689}"/>
              </a:ext>
            </a:extLst>
          </p:cNvPr>
          <p:cNvSpPr>
            <a:spLocks noGrp="1"/>
          </p:cNvSpPr>
          <p:nvPr>
            <p:ph type="title"/>
          </p:nvPr>
        </p:nvSpPr>
        <p:spPr/>
        <p:txBody>
          <a:bodyPr/>
          <a:lstStyle/>
          <a:p>
            <a:r>
              <a:rPr lang="en-US" altLang="en-US">
                <a:ea typeface="ＭＳ Ｐゴシック" panose="020B0600070205080204" pitchFamily="34" charset="-128"/>
              </a:rPr>
              <a:t>PageRank</a:t>
            </a:r>
          </a:p>
        </p:txBody>
      </p:sp>
      <p:sp>
        <p:nvSpPr>
          <p:cNvPr id="15363" name="Content Placeholder 2">
            <a:extLst>
              <a:ext uri="{FF2B5EF4-FFF2-40B4-BE49-F238E27FC236}">
                <a16:creationId xmlns:a16="http://schemas.microsoft.com/office/drawing/2014/main" id="{EA73EAC5-9538-4FA3-A3F6-FBB07C1F1216}"/>
              </a:ext>
            </a:extLst>
          </p:cNvPr>
          <p:cNvSpPr>
            <a:spLocks noGrp="1"/>
          </p:cNvSpPr>
          <p:nvPr>
            <p:ph idx="1"/>
          </p:nvPr>
        </p:nvSpPr>
        <p:spPr>
          <a:xfrm>
            <a:off x="661988" y="1290638"/>
            <a:ext cx="8831262" cy="4494212"/>
          </a:xfrm>
        </p:spPr>
        <p:txBody>
          <a:bodyPr/>
          <a:lstStyle/>
          <a:p>
            <a:r>
              <a:rPr lang="en-US" altLang="en-US">
                <a:ea typeface="ＭＳ Ｐゴシック" panose="020B0600070205080204" pitchFamily="34" charset="-128"/>
              </a:rPr>
              <a:t>Again we can generalize PageRank</a:t>
            </a:r>
          </a:p>
          <a:p>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β</a:t>
            </a:r>
            <a:r>
              <a:rPr lang="en-US" altLang="en-US" baseline="-25000">
                <a:ea typeface="ＭＳ Ｐゴシック" panose="020B0600070205080204" pitchFamily="34" charset="-128"/>
              </a:rPr>
              <a:t>i </a:t>
            </a:r>
            <a:r>
              <a:rPr lang="en-US" altLang="en-US">
                <a:ea typeface="ＭＳ Ｐゴシック" panose="020B0600070205080204" pitchFamily="34" charset="-128"/>
              </a:rPr>
              <a:t>can be possibly based on the relevance of the page/vertex with the query</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With no additive constant term we get:</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For an undirected network this is simply the degree centrality</a:t>
            </a:r>
          </a:p>
          <a:p>
            <a:pPr lvl="1" algn="just"/>
            <a:r>
              <a:rPr lang="en-US" altLang="en-US">
                <a:ea typeface="ＭＳ Ｐゴシック" panose="020B0600070205080204" pitchFamily="34" charset="-128"/>
              </a:rPr>
              <a:t>For directed networks it does not reduce to a known centrality measure, but it suffers from the same problem of the original eigenvector centrality</a:t>
            </a:r>
          </a:p>
          <a:p>
            <a:pPr lvl="1"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p:txBody>
      </p:sp>
      <p:sp>
        <p:nvSpPr>
          <p:cNvPr id="15364" name="Slide Number Placeholder 3">
            <a:extLst>
              <a:ext uri="{FF2B5EF4-FFF2-40B4-BE49-F238E27FC236}">
                <a16:creationId xmlns:a16="http://schemas.microsoft.com/office/drawing/2014/main" id="{BBB650E7-1284-4079-8DB9-EEDACFDF43C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77CE7ED9-C0B3-45EE-859C-E5B934A452C2}" type="slidenum">
              <a:rPr lang="en-US" altLang="en-US" sz="1000">
                <a:solidFill>
                  <a:srgbClr val="161616"/>
                </a:solidFill>
              </a:rPr>
              <a:pPr/>
              <a:t>13</a:t>
            </a:fld>
            <a:endParaRPr lang="en-US" altLang="en-US" sz="1000">
              <a:solidFill>
                <a:srgbClr val="161616"/>
              </a:solidFill>
            </a:endParaRPr>
          </a:p>
        </p:txBody>
      </p:sp>
      <p:graphicFrame>
        <p:nvGraphicFramePr>
          <p:cNvPr id="15365" name="Object 4">
            <a:extLst>
              <a:ext uri="{FF2B5EF4-FFF2-40B4-BE49-F238E27FC236}">
                <a16:creationId xmlns:a16="http://schemas.microsoft.com/office/drawing/2014/main" id="{E5329D54-7BDC-4F84-BD0B-A55510CEAED6}"/>
              </a:ext>
            </a:extLst>
          </p:cNvPr>
          <p:cNvGraphicFramePr>
            <a:graphicFrameLocks noChangeAspect="1"/>
          </p:cNvGraphicFramePr>
          <p:nvPr/>
        </p:nvGraphicFramePr>
        <p:xfrm>
          <a:off x="2789238" y="1722438"/>
          <a:ext cx="4738687" cy="871537"/>
        </p:xfrm>
        <a:graphic>
          <a:graphicData uri="http://schemas.openxmlformats.org/presentationml/2006/ole">
            <mc:AlternateContent xmlns:mc="http://schemas.openxmlformats.org/markup-compatibility/2006">
              <mc:Choice xmlns:v="urn:schemas-microsoft-com:vml" Requires="v">
                <p:oleObj spid="_x0000_s15373" name="Equation" r:id="rId3" imgW="2541600" imgH="456840" progId="Equation.3">
                  <p:embed/>
                </p:oleObj>
              </mc:Choice>
              <mc:Fallback>
                <p:oleObj name="Equation" r:id="rId3" imgW="2541600" imgH="456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238" y="1722438"/>
                        <a:ext cx="473868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6" name="Object 6">
            <a:extLst>
              <a:ext uri="{FF2B5EF4-FFF2-40B4-BE49-F238E27FC236}">
                <a16:creationId xmlns:a16="http://schemas.microsoft.com/office/drawing/2014/main" id="{C2D520FE-7939-43A9-960E-358583AA310D}"/>
              </a:ext>
            </a:extLst>
          </p:cNvPr>
          <p:cNvGraphicFramePr>
            <a:graphicFrameLocks noChangeAspect="1"/>
          </p:cNvGraphicFramePr>
          <p:nvPr/>
        </p:nvGraphicFramePr>
        <p:xfrm>
          <a:off x="4065588" y="4175125"/>
          <a:ext cx="1673225" cy="871538"/>
        </p:xfrm>
        <a:graphic>
          <a:graphicData uri="http://schemas.openxmlformats.org/presentationml/2006/ole">
            <mc:AlternateContent xmlns:mc="http://schemas.openxmlformats.org/markup-compatibility/2006">
              <mc:Choice xmlns:v="urn:schemas-microsoft-com:vml" Requires="v">
                <p:oleObj spid="_x0000_s15374" name="Equation" r:id="rId5" imgW="886680" imgH="456840" progId="Equation.3">
                  <p:embed/>
                </p:oleObj>
              </mc:Choice>
              <mc:Fallback>
                <p:oleObj name="Equation" r:id="rId5" imgW="886680" imgH="4568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5588" y="4175125"/>
                        <a:ext cx="167322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4938912-D4D9-477D-A281-91CAE1F1C02D}"/>
              </a:ext>
            </a:extLst>
          </p:cNvPr>
          <p:cNvSpPr>
            <a:spLocks noGrp="1"/>
          </p:cNvSpPr>
          <p:nvPr>
            <p:ph type="title"/>
          </p:nvPr>
        </p:nvSpPr>
        <p:spPr/>
        <p:txBody>
          <a:bodyPr/>
          <a:lstStyle/>
          <a:p>
            <a:r>
              <a:rPr lang="en-US" altLang="en-US">
                <a:ea typeface="ＭＳ Ｐゴシック" panose="020B0600070205080204" pitchFamily="34" charset="-128"/>
              </a:rPr>
              <a:t>How it looks?</a:t>
            </a:r>
          </a:p>
        </p:txBody>
      </p:sp>
      <p:sp>
        <p:nvSpPr>
          <p:cNvPr id="16387" name="Slide Number Placeholder 3">
            <a:extLst>
              <a:ext uri="{FF2B5EF4-FFF2-40B4-BE49-F238E27FC236}">
                <a16:creationId xmlns:a16="http://schemas.microsoft.com/office/drawing/2014/main" id="{41AB328F-3DD3-4898-B0BD-8FB10A60BA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CB9B8B9-2B9E-46F8-BAF9-39BBCC58AAFB}" type="slidenum">
              <a:rPr lang="en-US" altLang="en-US" sz="1000">
                <a:solidFill>
                  <a:srgbClr val="161616"/>
                </a:solidFill>
              </a:rPr>
              <a:pPr/>
              <a:t>14</a:t>
            </a:fld>
            <a:endParaRPr lang="en-US" altLang="en-US" sz="1000">
              <a:solidFill>
                <a:srgbClr val="161616"/>
              </a:solidFill>
            </a:endParaRPr>
          </a:p>
        </p:txBody>
      </p:sp>
      <p:sp>
        <p:nvSpPr>
          <p:cNvPr id="16388" name="AutoShape 2" descr="PageRank - Wikipedia">
            <a:extLst>
              <a:ext uri="{FF2B5EF4-FFF2-40B4-BE49-F238E27FC236}">
                <a16:creationId xmlns:a16="http://schemas.microsoft.com/office/drawing/2014/main" id="{86ACCC32-F5F8-4227-9FBD-C3B3642D42E2}"/>
              </a:ext>
            </a:extLst>
          </p:cNvPr>
          <p:cNvSpPr>
            <a:spLocks noChangeAspect="1" noChangeArrowheads="1"/>
          </p:cNvSpPr>
          <p:nvPr/>
        </p:nvSpPr>
        <p:spPr bwMode="auto">
          <a:xfrm>
            <a:off x="491966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endParaRPr lang="en-US" altLang="en-US"/>
          </a:p>
        </p:txBody>
      </p:sp>
      <p:pic>
        <p:nvPicPr>
          <p:cNvPr id="16389" name="Picture 3">
            <a:extLst>
              <a:ext uri="{FF2B5EF4-FFF2-40B4-BE49-F238E27FC236}">
                <a16:creationId xmlns:a16="http://schemas.microsoft.com/office/drawing/2014/main" id="{7F70C533-D7EE-4587-9EED-F28B930DC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985838"/>
            <a:ext cx="7219950" cy="5819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TextBox 5">
            <a:extLst>
              <a:ext uri="{FF2B5EF4-FFF2-40B4-BE49-F238E27FC236}">
                <a16:creationId xmlns:a16="http://schemas.microsoft.com/office/drawing/2014/main" id="{213B9362-8BA8-43CF-A7D2-0965574AF2B6}"/>
              </a:ext>
            </a:extLst>
          </p:cNvPr>
          <p:cNvSpPr txBox="1">
            <a:spLocks noChangeArrowheads="1"/>
          </p:cNvSpPr>
          <p:nvPr/>
        </p:nvSpPr>
        <p:spPr bwMode="auto">
          <a:xfrm>
            <a:off x="7874000" y="5076825"/>
            <a:ext cx="203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No node has 0 page rank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BC3D107-38DD-40D1-B6A8-33A9B3E06660}"/>
              </a:ext>
            </a:extLst>
          </p:cNvPr>
          <p:cNvSpPr>
            <a:spLocks noGrp="1"/>
          </p:cNvSpPr>
          <p:nvPr>
            <p:ph type="title"/>
          </p:nvPr>
        </p:nvSpPr>
        <p:spPr/>
        <p:txBody>
          <a:bodyPr/>
          <a:lstStyle/>
          <a:p>
            <a:r>
              <a:rPr lang="en-US" altLang="en-US">
                <a:ea typeface="ＭＳ Ｐゴシック" panose="020B0600070205080204" pitchFamily="34" charset="-128"/>
              </a:rPr>
              <a:t>Centrality metrics summary</a:t>
            </a:r>
          </a:p>
        </p:txBody>
      </p:sp>
      <p:sp>
        <p:nvSpPr>
          <p:cNvPr id="17411" name="Slide Number Placeholder 3">
            <a:extLst>
              <a:ext uri="{FF2B5EF4-FFF2-40B4-BE49-F238E27FC236}">
                <a16:creationId xmlns:a16="http://schemas.microsoft.com/office/drawing/2014/main" id="{1F2833B4-4F35-4E66-86A0-EE38CD2DE2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3D4477B-05AB-4261-9128-6C523CDD0B9E}" type="slidenum">
              <a:rPr lang="en-US" altLang="en-US" sz="1000">
                <a:solidFill>
                  <a:srgbClr val="161616"/>
                </a:solidFill>
              </a:rPr>
              <a:pPr/>
              <a:t>15</a:t>
            </a:fld>
            <a:endParaRPr lang="en-US" altLang="en-US" sz="1000">
              <a:solidFill>
                <a:srgbClr val="161616"/>
              </a:solidFill>
            </a:endParaRPr>
          </a:p>
        </p:txBody>
      </p:sp>
      <p:pic>
        <p:nvPicPr>
          <p:cNvPr id="17412" name="Picture 5">
            <a:extLst>
              <a:ext uri="{FF2B5EF4-FFF2-40B4-BE49-F238E27FC236}">
                <a16:creationId xmlns:a16="http://schemas.microsoft.com/office/drawing/2014/main" id="{BC65923B-532C-43DC-A4CD-AFC57D8405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641600"/>
            <a:ext cx="871855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A3C56EB-4A81-4F7C-9A7F-3ECCC1AB912F}"/>
              </a:ext>
            </a:extLst>
          </p:cNvPr>
          <p:cNvSpPr>
            <a:spLocks noGrp="1"/>
          </p:cNvSpPr>
          <p:nvPr>
            <p:ph type="title"/>
          </p:nvPr>
        </p:nvSpPr>
        <p:spPr/>
        <p:txBody>
          <a:bodyPr/>
          <a:lstStyle/>
          <a:p>
            <a:r>
              <a:rPr lang="en-US" altLang="en-US">
                <a:ea typeface="ＭＳ Ｐゴシック" panose="020B0600070205080204" pitchFamily="34" charset="-128"/>
              </a:rPr>
              <a:t>Hubs and authorities</a:t>
            </a:r>
          </a:p>
        </p:txBody>
      </p:sp>
      <p:sp>
        <p:nvSpPr>
          <p:cNvPr id="18435" name="Content Placeholder 2">
            <a:extLst>
              <a:ext uri="{FF2B5EF4-FFF2-40B4-BE49-F238E27FC236}">
                <a16:creationId xmlns:a16="http://schemas.microsoft.com/office/drawing/2014/main" id="{9B60249A-A585-4760-ABC4-A407FDA364FF}"/>
              </a:ext>
            </a:extLst>
          </p:cNvPr>
          <p:cNvSpPr>
            <a:spLocks noGrp="1"/>
          </p:cNvSpPr>
          <p:nvPr>
            <p:ph idx="1"/>
          </p:nvPr>
        </p:nvSpPr>
        <p:spPr/>
        <p:txBody>
          <a:bodyPr/>
          <a:lstStyle/>
          <a:p>
            <a:pPr algn="just"/>
            <a:r>
              <a:rPr lang="en-US" altLang="en-US">
                <a:ea typeface="ＭＳ Ｐゴシック" panose="020B0600070205080204" pitchFamily="34" charset="-128"/>
              </a:rPr>
              <a:t>For directed networks there is another twist to the centrality measures </a:t>
            </a:r>
          </a:p>
          <a:p>
            <a:pPr lvl="1" algn="just"/>
            <a:r>
              <a:rPr lang="en-US" altLang="en-US" u="sng">
                <a:ea typeface="ＭＳ Ｐゴシック" panose="020B0600070205080204" pitchFamily="34" charset="-128"/>
              </a:rPr>
              <a:t>Authorities</a:t>
            </a:r>
            <a:r>
              <a:rPr lang="en-US" altLang="en-US">
                <a:ea typeface="ＭＳ Ｐゴシック" panose="020B0600070205080204" pitchFamily="34" charset="-128"/>
              </a:rPr>
              <a:t> are nodes that contain useful information on a topic of interest</a:t>
            </a:r>
          </a:p>
          <a:p>
            <a:pPr lvl="1" algn="just"/>
            <a:r>
              <a:rPr lang="en-US" altLang="en-US" u="sng">
                <a:ea typeface="ＭＳ Ｐゴシック" panose="020B0600070205080204" pitchFamily="34" charset="-128"/>
              </a:rPr>
              <a:t>Hubs</a:t>
            </a:r>
            <a:r>
              <a:rPr lang="en-US" altLang="en-US">
                <a:ea typeface="ＭＳ Ｐゴシック" panose="020B0600070205080204" pitchFamily="34" charset="-128"/>
              </a:rPr>
              <a:t> are nodes that tell us where the best authorities can be found</a:t>
            </a:r>
          </a:p>
          <a:p>
            <a:pPr lvl="1" algn="just"/>
            <a:endParaRPr lang="en-US" altLang="en-US" u="sng">
              <a:ea typeface="ＭＳ Ｐゴシック" panose="020B0600070205080204" pitchFamily="34" charset="-128"/>
            </a:endParaRPr>
          </a:p>
          <a:p>
            <a:pPr algn="just"/>
            <a:r>
              <a:rPr lang="en-US" altLang="en-US" u="sng">
                <a:ea typeface="ＭＳ Ｐゴシック" panose="020B0600070205080204" pitchFamily="34" charset="-128"/>
              </a:rPr>
              <a:t>Hyperlink-Induced Topic Search or HITS</a:t>
            </a:r>
            <a:r>
              <a:rPr lang="en-US" altLang="en-US">
                <a:ea typeface="ＭＳ Ｐゴシック" panose="020B0600070205080204" pitchFamily="34" charset="-128"/>
              </a:rPr>
              <a:t> defines two types of centralities for a vertex i</a:t>
            </a:r>
          </a:p>
          <a:p>
            <a:pPr lvl="1" algn="just"/>
            <a:r>
              <a:rPr lang="en-US" altLang="en-US">
                <a:ea typeface="ＭＳ Ｐゴシック" panose="020B0600070205080204" pitchFamily="34" charset="-128"/>
              </a:rPr>
              <a:t>Authority centrality x</a:t>
            </a:r>
            <a:r>
              <a:rPr lang="en-US" altLang="en-US" baseline="-25000">
                <a:ea typeface="ＭＳ Ｐゴシック" panose="020B0600070205080204" pitchFamily="34" charset="-128"/>
              </a:rPr>
              <a:t>i</a:t>
            </a:r>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Hub centrality y</a:t>
            </a:r>
            <a:r>
              <a:rPr lang="en-US" altLang="en-US" baseline="-25000">
                <a:ea typeface="ＭＳ Ｐゴシック" panose="020B0600070205080204" pitchFamily="34" charset="-128"/>
              </a:rPr>
              <a:t>i</a:t>
            </a:r>
            <a:endParaRPr lang="en-US" altLang="en-US">
              <a:ea typeface="ＭＳ Ｐゴシック" panose="020B0600070205080204" pitchFamily="34" charset="-128"/>
            </a:endParaRPr>
          </a:p>
        </p:txBody>
      </p:sp>
      <p:sp>
        <p:nvSpPr>
          <p:cNvPr id="18436" name="Slide Number Placeholder 3">
            <a:extLst>
              <a:ext uri="{FF2B5EF4-FFF2-40B4-BE49-F238E27FC236}">
                <a16:creationId xmlns:a16="http://schemas.microsoft.com/office/drawing/2014/main" id="{7429FC0B-69A5-4332-B527-BBECA9CC7F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91C54A7-C030-493A-8672-1780BB2FF0D0}" type="slidenum">
              <a:rPr lang="en-US" altLang="en-US" sz="1000">
                <a:solidFill>
                  <a:srgbClr val="161616"/>
                </a:solidFill>
              </a:rPr>
              <a:pPr/>
              <a:t>16</a:t>
            </a:fld>
            <a:endParaRPr lang="en-US" altLang="en-US" sz="1000">
              <a:solidFill>
                <a:srgbClr val="16161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AC3DE8D-F226-441D-B880-98A3BFDC712D}"/>
              </a:ext>
            </a:extLst>
          </p:cNvPr>
          <p:cNvSpPr>
            <a:spLocks noGrp="1"/>
          </p:cNvSpPr>
          <p:nvPr>
            <p:ph type="title"/>
          </p:nvPr>
        </p:nvSpPr>
        <p:spPr/>
        <p:txBody>
          <a:bodyPr/>
          <a:lstStyle/>
          <a:p>
            <a:r>
              <a:rPr lang="en-US" altLang="en-US">
                <a:ea typeface="ＭＳ Ｐゴシック" panose="020B0600070205080204" pitchFamily="34" charset="-128"/>
              </a:rPr>
              <a:t>HITS</a:t>
            </a:r>
          </a:p>
        </p:txBody>
      </p:sp>
      <p:sp>
        <p:nvSpPr>
          <p:cNvPr id="19459" name="Content Placeholder 2">
            <a:extLst>
              <a:ext uri="{FF2B5EF4-FFF2-40B4-BE49-F238E27FC236}">
                <a16:creationId xmlns:a16="http://schemas.microsoft.com/office/drawing/2014/main" id="{581A0964-681E-49E7-A1D5-0A112FAC2A04}"/>
              </a:ext>
            </a:extLst>
          </p:cNvPr>
          <p:cNvSpPr>
            <a:spLocks noGrp="1"/>
          </p:cNvSpPr>
          <p:nvPr>
            <p:ph idx="1"/>
          </p:nvPr>
        </p:nvSpPr>
        <p:spPr>
          <a:xfrm>
            <a:off x="604838" y="1446213"/>
            <a:ext cx="8831262" cy="4494212"/>
          </a:xfrm>
        </p:spPr>
        <p:txBody>
          <a:bodyPr/>
          <a:lstStyle/>
          <a:p>
            <a:pPr algn="just"/>
            <a:r>
              <a:rPr lang="en-US" altLang="en-US">
                <a:ea typeface="ＭＳ Ｐゴシック" panose="020B0600070205080204" pitchFamily="34" charset="-128"/>
              </a:rPr>
              <a:t>The authority centrality of vertex i is proportional to the sum of the hub centralities of the vertices that point to i, while its hub centrality  is proportional to the sum of the authority centralities of the vertices it points to</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authorities and hub centralities are the eigenvectors of AA</a:t>
            </a:r>
            <a:r>
              <a:rPr lang="en-US" altLang="en-US" baseline="30000">
                <a:ea typeface="ＭＳ Ｐゴシック" panose="020B0600070205080204" pitchFamily="34" charset="-128"/>
              </a:rPr>
              <a:t>T</a:t>
            </a:r>
            <a:r>
              <a:rPr lang="en-US" altLang="en-US">
                <a:ea typeface="ＭＳ Ｐゴシック" panose="020B0600070205080204" pitchFamily="34" charset="-128"/>
              </a:rPr>
              <a:t> and A</a:t>
            </a:r>
            <a:r>
              <a:rPr lang="en-US" altLang="en-US" baseline="30000">
                <a:ea typeface="ＭＳ Ｐゴシック" panose="020B0600070205080204" pitchFamily="34" charset="-128"/>
              </a:rPr>
              <a:t>T</a:t>
            </a:r>
            <a:r>
              <a:rPr lang="en-US" altLang="en-US">
                <a:ea typeface="ＭＳ Ｐゴシック" panose="020B0600070205080204" pitchFamily="34" charset="-128"/>
              </a:rPr>
              <a:t>A respectively with the same (leading)  eigenvalue</a:t>
            </a:r>
          </a:p>
        </p:txBody>
      </p:sp>
      <p:sp>
        <p:nvSpPr>
          <p:cNvPr id="19460" name="Slide Number Placeholder 3">
            <a:extLst>
              <a:ext uri="{FF2B5EF4-FFF2-40B4-BE49-F238E27FC236}">
                <a16:creationId xmlns:a16="http://schemas.microsoft.com/office/drawing/2014/main" id="{3BE4F120-15AE-440B-B496-E2EC5B6553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CC01063-15EC-4E77-A96D-C1D818D227BC}" type="slidenum">
              <a:rPr lang="en-US" altLang="en-US" sz="1000">
                <a:solidFill>
                  <a:srgbClr val="161616"/>
                </a:solidFill>
              </a:rPr>
              <a:pPr/>
              <a:t>17</a:t>
            </a:fld>
            <a:endParaRPr lang="en-US" altLang="en-US" sz="1000">
              <a:solidFill>
                <a:srgbClr val="161616"/>
              </a:solidFill>
            </a:endParaRPr>
          </a:p>
        </p:txBody>
      </p:sp>
      <p:graphicFrame>
        <p:nvGraphicFramePr>
          <p:cNvPr id="19461" name="Object 4">
            <a:extLst>
              <a:ext uri="{FF2B5EF4-FFF2-40B4-BE49-F238E27FC236}">
                <a16:creationId xmlns:a16="http://schemas.microsoft.com/office/drawing/2014/main" id="{6A55648D-3D30-433C-8FD0-D5EE7384BC0C}"/>
              </a:ext>
            </a:extLst>
          </p:cNvPr>
          <p:cNvGraphicFramePr>
            <a:graphicFrameLocks noChangeAspect="1"/>
          </p:cNvGraphicFramePr>
          <p:nvPr/>
        </p:nvGraphicFramePr>
        <p:xfrm>
          <a:off x="3311525" y="3132138"/>
          <a:ext cx="3805238" cy="536575"/>
        </p:xfrm>
        <a:graphic>
          <a:graphicData uri="http://schemas.openxmlformats.org/presentationml/2006/ole">
            <mc:AlternateContent xmlns:mc="http://schemas.openxmlformats.org/markup-compatibility/2006">
              <mc:Choice xmlns:v="urn:schemas-microsoft-com:vml" Requires="v">
                <p:oleObj spid="_x0000_s19473" name="Equation" r:id="rId3" imgW="2527300" imgH="355600" progId="Equation.3">
                  <p:embed/>
                </p:oleObj>
              </mc:Choice>
              <mc:Fallback>
                <p:oleObj name="Equation" r:id="rId3" imgW="2527300" imgH="355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3132138"/>
                        <a:ext cx="38052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Object 5">
            <a:extLst>
              <a:ext uri="{FF2B5EF4-FFF2-40B4-BE49-F238E27FC236}">
                <a16:creationId xmlns:a16="http://schemas.microsoft.com/office/drawing/2014/main" id="{CCBF6F80-57D8-4165-B4BD-B0D276101A97}"/>
              </a:ext>
            </a:extLst>
          </p:cNvPr>
          <p:cNvGraphicFramePr>
            <a:graphicFrameLocks noChangeAspect="1"/>
          </p:cNvGraphicFramePr>
          <p:nvPr/>
        </p:nvGraphicFramePr>
        <p:xfrm>
          <a:off x="3800475" y="3789363"/>
          <a:ext cx="2733675" cy="344487"/>
        </p:xfrm>
        <a:graphic>
          <a:graphicData uri="http://schemas.openxmlformats.org/presentationml/2006/ole">
            <mc:AlternateContent xmlns:mc="http://schemas.openxmlformats.org/markup-compatibility/2006">
              <mc:Choice xmlns:v="urn:schemas-microsoft-com:vml" Requires="v">
                <p:oleObj spid="_x0000_s19474" name="Equation" r:id="rId5" imgW="1801080" imgH="219240" progId="Equation.3">
                  <p:embed/>
                </p:oleObj>
              </mc:Choice>
              <mc:Fallback>
                <p:oleObj name="Equation" r:id="rId5" imgW="1801080" imgH="219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475" y="3789363"/>
                        <a:ext cx="27336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6">
            <a:extLst>
              <a:ext uri="{FF2B5EF4-FFF2-40B4-BE49-F238E27FC236}">
                <a16:creationId xmlns:a16="http://schemas.microsoft.com/office/drawing/2014/main" id="{D6FD4E08-8118-4F76-B40B-C96162BED3E4}"/>
              </a:ext>
            </a:extLst>
          </p:cNvPr>
          <p:cNvGraphicFramePr>
            <a:graphicFrameLocks noChangeAspect="1"/>
          </p:cNvGraphicFramePr>
          <p:nvPr/>
        </p:nvGraphicFramePr>
        <p:xfrm>
          <a:off x="3540125" y="4232275"/>
          <a:ext cx="4378325" cy="498475"/>
        </p:xfrm>
        <a:graphic>
          <a:graphicData uri="http://schemas.openxmlformats.org/presentationml/2006/ole">
            <mc:AlternateContent xmlns:mc="http://schemas.openxmlformats.org/markup-compatibility/2006">
              <mc:Choice xmlns:v="urn:schemas-microsoft-com:vml" Requires="v">
                <p:oleObj spid="_x0000_s19475" name="Equation" r:id="rId7" imgW="2898000" imgH="319680" progId="Equation.3">
                  <p:embed/>
                </p:oleObj>
              </mc:Choice>
              <mc:Fallback>
                <p:oleObj name="Equation" r:id="rId7" imgW="2898000" imgH="3196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25" y="4232275"/>
                        <a:ext cx="4378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8359C37-692E-4D82-B681-5D54EF7CF8EB}"/>
              </a:ext>
            </a:extLst>
          </p:cNvPr>
          <p:cNvSpPr>
            <a:spLocks noGrp="1"/>
          </p:cNvSpPr>
          <p:nvPr>
            <p:ph type="title"/>
          </p:nvPr>
        </p:nvSpPr>
        <p:spPr/>
        <p:txBody>
          <a:bodyPr/>
          <a:lstStyle/>
          <a:p>
            <a:r>
              <a:rPr lang="en-US" altLang="en-US">
                <a:ea typeface="ＭＳ Ｐゴシック" panose="020B0600070205080204" pitchFamily="34" charset="-128"/>
              </a:rPr>
              <a:t>HITS</a:t>
            </a:r>
          </a:p>
        </p:txBody>
      </p:sp>
      <p:sp>
        <p:nvSpPr>
          <p:cNvPr id="20483" name="Content Placeholder 2">
            <a:extLst>
              <a:ext uri="{FF2B5EF4-FFF2-40B4-BE49-F238E27FC236}">
                <a16:creationId xmlns:a16="http://schemas.microsoft.com/office/drawing/2014/main" id="{426EA3C7-F0E8-4B73-A8FC-F7986EE38CD9}"/>
              </a:ext>
            </a:extLst>
          </p:cNvPr>
          <p:cNvSpPr>
            <a:spLocks noGrp="1"/>
          </p:cNvSpPr>
          <p:nvPr>
            <p:ph idx="1"/>
          </p:nvPr>
        </p:nvSpPr>
        <p:spPr/>
        <p:txBody>
          <a:bodyPr/>
          <a:lstStyle/>
          <a:p>
            <a:r>
              <a:rPr lang="en-US" altLang="en-US">
                <a:ea typeface="ＭＳ Ｐゴシック" panose="020B0600070205080204" pitchFamily="34" charset="-128"/>
              </a:rPr>
              <a:t>The above means that AA</a:t>
            </a:r>
            <a:r>
              <a:rPr lang="en-US" altLang="en-US" baseline="30000">
                <a:ea typeface="ＭＳ Ｐゴシック" panose="020B0600070205080204" pitchFamily="34" charset="-128"/>
              </a:rPr>
              <a:t>T</a:t>
            </a:r>
            <a:r>
              <a:rPr lang="en-US" altLang="en-US">
                <a:ea typeface="ＭＳ Ｐゴシック" panose="020B0600070205080204" pitchFamily="34" charset="-128"/>
              </a:rPr>
              <a:t> and A</a:t>
            </a:r>
            <a:r>
              <a:rPr lang="en-US" altLang="en-US" baseline="30000">
                <a:ea typeface="ＭＳ Ｐゴシック" panose="020B0600070205080204" pitchFamily="34" charset="-128"/>
              </a:rPr>
              <a:t>T</a:t>
            </a:r>
            <a:r>
              <a:rPr lang="en-US" altLang="en-US">
                <a:ea typeface="ＭＳ Ｐゴシック" panose="020B0600070205080204" pitchFamily="34" charset="-128"/>
              </a:rPr>
              <a:t>A should have the same leading eigenvalue λ</a:t>
            </a:r>
            <a:r>
              <a:rPr lang="en-US" altLang="en-US" baseline="-25000">
                <a:ea typeface="ＭＳ Ｐゴシック" panose="020B0600070205080204" pitchFamily="34" charset="-128"/>
              </a:rPr>
              <a:t>1</a:t>
            </a:r>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algn="just"/>
            <a:r>
              <a:rPr lang="en-US" altLang="en-US">
                <a:ea typeface="ＭＳ Ｐゴシック" panose="020B0600070205080204" pitchFamily="34" charset="-128"/>
              </a:rPr>
              <a:t>It can be proven that in fact all the eigenvalues are the same for the two matrices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Hence A</a:t>
            </a:r>
            <a:r>
              <a:rPr lang="en-US" altLang="en-US" baseline="30000">
                <a:ea typeface="ＭＳ Ｐゴシック" panose="020B0600070205080204" pitchFamily="34" charset="-128"/>
              </a:rPr>
              <a:t>T</a:t>
            </a:r>
            <a:r>
              <a:rPr lang="en-US" altLang="en-US">
                <a:ea typeface="ＭＳ Ｐゴシック" panose="020B0600070205080204" pitchFamily="34" charset="-128"/>
              </a:rPr>
              <a:t>x is an eigenvector of A</a:t>
            </a:r>
            <a:r>
              <a:rPr lang="en-US" altLang="en-US" baseline="30000">
                <a:ea typeface="ＭＳ Ｐゴシック" panose="020B0600070205080204" pitchFamily="34" charset="-128"/>
              </a:rPr>
              <a:t>T</a:t>
            </a:r>
            <a:r>
              <a:rPr lang="en-US" altLang="en-US">
                <a:ea typeface="ＭＳ Ｐゴシック" panose="020B0600070205080204" pitchFamily="34" charset="-128"/>
              </a:rPr>
              <a:t>A with the same eigenvalue λ</a:t>
            </a:r>
          </a:p>
          <a:p>
            <a:pPr lvl="1" algn="just"/>
            <a:r>
              <a:rPr lang="en-US" altLang="en-US">
                <a:ea typeface="ＭＳ Ｐゴシック" panose="020B0600070205080204" pitchFamily="34" charset="-128"/>
              </a:rPr>
              <a:t>Furthermore we have             , which means that we only need to compute the authority centrality</a:t>
            </a:r>
          </a:p>
        </p:txBody>
      </p:sp>
      <p:sp>
        <p:nvSpPr>
          <p:cNvPr id="20484" name="Slide Number Placeholder 3">
            <a:extLst>
              <a:ext uri="{FF2B5EF4-FFF2-40B4-BE49-F238E27FC236}">
                <a16:creationId xmlns:a16="http://schemas.microsoft.com/office/drawing/2014/main" id="{CB125F3D-F5A7-4E21-B5D8-12A53327A8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12E2501-D7BE-4561-A798-4B36AAFB614A}" type="slidenum">
              <a:rPr lang="en-US" altLang="en-US" sz="1000">
                <a:solidFill>
                  <a:srgbClr val="161616"/>
                </a:solidFill>
              </a:rPr>
              <a:pPr/>
              <a:t>18</a:t>
            </a:fld>
            <a:endParaRPr lang="en-US" altLang="en-US" sz="1000">
              <a:solidFill>
                <a:srgbClr val="161616"/>
              </a:solidFill>
            </a:endParaRPr>
          </a:p>
        </p:txBody>
      </p:sp>
      <p:graphicFrame>
        <p:nvGraphicFramePr>
          <p:cNvPr id="20485" name="Object 4">
            <a:extLst>
              <a:ext uri="{FF2B5EF4-FFF2-40B4-BE49-F238E27FC236}">
                <a16:creationId xmlns:a16="http://schemas.microsoft.com/office/drawing/2014/main" id="{5B95B9D3-6E85-4495-AD42-455E6B0269FE}"/>
              </a:ext>
            </a:extLst>
          </p:cNvPr>
          <p:cNvGraphicFramePr>
            <a:graphicFrameLocks noChangeAspect="1"/>
          </p:cNvGraphicFramePr>
          <p:nvPr/>
        </p:nvGraphicFramePr>
        <p:xfrm>
          <a:off x="3414713" y="3665538"/>
          <a:ext cx="3119437" cy="333375"/>
        </p:xfrm>
        <a:graphic>
          <a:graphicData uri="http://schemas.openxmlformats.org/presentationml/2006/ole">
            <mc:AlternateContent xmlns:mc="http://schemas.openxmlformats.org/markup-compatibility/2006">
              <mc:Choice xmlns:v="urn:schemas-microsoft-com:vml" Requires="v">
                <p:oleObj spid="_x0000_s20493" name="Equation" r:id="rId3" imgW="2130120" imgH="219240" progId="Equation.3">
                  <p:embed/>
                </p:oleObj>
              </mc:Choice>
              <mc:Fallback>
                <p:oleObj name="Equation" r:id="rId3" imgW="2130120" imgH="219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3" y="3665538"/>
                        <a:ext cx="31194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6" name="Object 5">
            <a:extLst>
              <a:ext uri="{FF2B5EF4-FFF2-40B4-BE49-F238E27FC236}">
                <a16:creationId xmlns:a16="http://schemas.microsoft.com/office/drawing/2014/main" id="{EB77831B-BCAD-4EA0-9E1D-428EFD6A7E6F}"/>
              </a:ext>
            </a:extLst>
          </p:cNvPr>
          <p:cNvGraphicFramePr>
            <a:graphicFrameLocks noChangeAspect="1"/>
          </p:cNvGraphicFramePr>
          <p:nvPr/>
        </p:nvGraphicFramePr>
        <p:xfrm>
          <a:off x="4354513" y="4724400"/>
          <a:ext cx="874712" cy="384175"/>
        </p:xfrm>
        <a:graphic>
          <a:graphicData uri="http://schemas.openxmlformats.org/presentationml/2006/ole">
            <mc:AlternateContent xmlns:mc="http://schemas.openxmlformats.org/markup-compatibility/2006">
              <mc:Choice xmlns:v="urn:schemas-microsoft-com:vml" Requires="v">
                <p:oleObj spid="_x0000_s20494" name="Equation" r:id="rId5" imgW="511920" imgH="219240" progId="Equation.3">
                  <p:embed/>
                </p:oleObj>
              </mc:Choice>
              <mc:Fallback>
                <p:oleObj name="Equation" r:id="rId5" imgW="511920" imgH="219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4513" y="4724400"/>
                        <a:ext cx="8747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B2AD5F5-CC31-4E1E-AA13-AD11948093B6}"/>
              </a:ext>
            </a:extLst>
          </p:cNvPr>
          <p:cNvSpPr>
            <a:spLocks noGrp="1"/>
          </p:cNvSpPr>
          <p:nvPr>
            <p:ph type="title"/>
          </p:nvPr>
        </p:nvSpPr>
        <p:spPr/>
        <p:txBody>
          <a:bodyPr/>
          <a:lstStyle/>
          <a:p>
            <a:r>
              <a:rPr lang="en-US" altLang="en-US">
                <a:ea typeface="ＭＳ Ｐゴシック" panose="020B0600070205080204" pitchFamily="34" charset="-128"/>
              </a:rPr>
              <a:t>Notes on HITS</a:t>
            </a:r>
          </a:p>
        </p:txBody>
      </p:sp>
      <p:sp>
        <p:nvSpPr>
          <p:cNvPr id="21507" name="Content Placeholder 2">
            <a:extLst>
              <a:ext uri="{FF2B5EF4-FFF2-40B4-BE49-F238E27FC236}">
                <a16:creationId xmlns:a16="http://schemas.microsoft.com/office/drawing/2014/main" id="{ABC31B7A-5019-4B50-8DE8-9797313FD6C9}"/>
              </a:ext>
            </a:extLst>
          </p:cNvPr>
          <p:cNvSpPr>
            <a:spLocks noGrp="1"/>
          </p:cNvSpPr>
          <p:nvPr>
            <p:ph idx="1"/>
          </p:nvPr>
        </p:nvSpPr>
        <p:spPr/>
        <p:txBody>
          <a:bodyPr/>
          <a:lstStyle/>
          <a:p>
            <a:pPr algn="just"/>
            <a:r>
              <a:rPr lang="en-US" altLang="en-US">
                <a:ea typeface="ＭＳ Ｐゴシック" panose="020B0600070205080204" pitchFamily="34" charset="-128"/>
              </a:rPr>
              <a:t>AA</a:t>
            </a:r>
            <a:r>
              <a:rPr lang="en-US" altLang="en-US" baseline="30000">
                <a:ea typeface="ＭＳ Ｐゴシック" panose="020B0600070205080204" pitchFamily="34" charset="-128"/>
              </a:rPr>
              <a:t>T</a:t>
            </a:r>
            <a:r>
              <a:rPr lang="en-US" altLang="en-US">
                <a:ea typeface="ＭＳ Ｐゴシック" panose="020B0600070205080204" pitchFamily="34" charset="-128"/>
              </a:rPr>
              <a:t> is the co-citation matrix </a:t>
            </a:r>
            <a:r>
              <a:rPr lang="en-US" altLang="en-US">
                <a:ea typeface="ＭＳ Ｐゴシック" panose="020B0600070205080204" pitchFamily="34" charset="-128"/>
                <a:sym typeface="Wingdings" panose="05000000000000000000" pitchFamily="2" charset="2"/>
              </a:rPr>
              <a:t> authority centrality is </a:t>
            </a:r>
            <a:r>
              <a:rPr lang="en-US" altLang="en-US" i="1">
                <a:ea typeface="ＭＳ Ｐゴシック" panose="020B0600070205080204" pitchFamily="34" charset="-128"/>
                <a:sym typeface="Wingdings" panose="05000000000000000000" pitchFamily="2" charset="2"/>
              </a:rPr>
              <a:t>roughly</a:t>
            </a:r>
            <a:r>
              <a:rPr lang="en-US" altLang="en-US">
                <a:ea typeface="ＭＳ Ｐゴシック" panose="020B0600070205080204" pitchFamily="34" charset="-128"/>
                <a:sym typeface="Wingdings" panose="05000000000000000000" pitchFamily="2" charset="2"/>
              </a:rPr>
              <a:t> the eigenvector centrality of the co-citation matrix</a:t>
            </a:r>
          </a:p>
          <a:p>
            <a:pPr lvl="1" algn="just"/>
            <a:r>
              <a:rPr lang="en-US" altLang="en-US">
                <a:ea typeface="ＭＳ Ｐゴシック" panose="020B0600070205080204" pitchFamily="34" charset="-128"/>
                <a:sym typeface="Wingdings" panose="05000000000000000000" pitchFamily="2" charset="2"/>
              </a:rPr>
              <a:t>Why roughly?</a:t>
            </a:r>
          </a:p>
          <a:p>
            <a:pPr lvl="1"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Similarly A</a:t>
            </a:r>
            <a:r>
              <a:rPr lang="en-US" altLang="en-US" baseline="30000">
                <a:ea typeface="ＭＳ Ｐゴシック" panose="020B0600070205080204" pitchFamily="34" charset="-128"/>
                <a:sym typeface="Wingdings" panose="05000000000000000000" pitchFamily="2" charset="2"/>
              </a:rPr>
              <a:t>T</a:t>
            </a:r>
            <a:r>
              <a:rPr lang="en-US" altLang="en-US">
                <a:ea typeface="ＭＳ Ｐゴシック" panose="020B0600070205080204" pitchFamily="34" charset="-128"/>
                <a:sym typeface="Wingdings" panose="05000000000000000000" pitchFamily="2" charset="2"/>
              </a:rPr>
              <a:t>A is the bibliographic coupling matrix  hub centrality is </a:t>
            </a:r>
            <a:r>
              <a:rPr lang="en-US" altLang="en-US" i="1">
                <a:ea typeface="ＭＳ Ｐゴシック" panose="020B0600070205080204" pitchFamily="34" charset="-128"/>
                <a:sym typeface="Wingdings" panose="05000000000000000000" pitchFamily="2" charset="2"/>
              </a:rPr>
              <a:t>roughly </a:t>
            </a:r>
            <a:r>
              <a:rPr lang="en-US" altLang="en-US">
                <a:ea typeface="ＭＳ Ｐゴシック" panose="020B0600070205080204" pitchFamily="34" charset="-128"/>
                <a:sym typeface="Wingdings" panose="05000000000000000000" pitchFamily="2" charset="2"/>
              </a:rPr>
              <a:t>the eigenvector centrality of the bibliographic coupling network</a:t>
            </a:r>
          </a:p>
          <a:p>
            <a:pPr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HITS provides an elegant solution to the problem raised from eigenvector centrality in directed networks</a:t>
            </a:r>
            <a:endParaRPr lang="en-US" altLang="en-US">
              <a:ea typeface="ＭＳ Ｐゴシック" panose="020B0600070205080204" pitchFamily="34" charset="-128"/>
            </a:endParaRPr>
          </a:p>
        </p:txBody>
      </p:sp>
      <p:sp>
        <p:nvSpPr>
          <p:cNvPr id="21508" name="Slide Number Placeholder 3">
            <a:extLst>
              <a:ext uri="{FF2B5EF4-FFF2-40B4-BE49-F238E27FC236}">
                <a16:creationId xmlns:a16="http://schemas.microsoft.com/office/drawing/2014/main" id="{1726AAA2-FE2B-4DDA-954F-40A82B52B1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A9D2DA7-805F-4E6F-9E62-698AA6CC319D}" type="slidenum">
              <a:rPr lang="en-US" altLang="en-US" sz="1000">
                <a:solidFill>
                  <a:srgbClr val="161616"/>
                </a:solidFill>
              </a:rPr>
              <a:pPr/>
              <a:t>19</a:t>
            </a:fld>
            <a:endParaRPr lang="en-US" altLang="en-US" sz="1000">
              <a:solidFill>
                <a:srgbClr val="16161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AEFF763C-3F9C-4093-AD25-27A6A0DB2C37}"/>
              </a:ext>
            </a:extLst>
          </p:cNvPr>
          <p:cNvSpPr>
            <a:spLocks noGrp="1"/>
          </p:cNvSpPr>
          <p:nvPr>
            <p:ph type="title"/>
          </p:nvPr>
        </p:nvSpPr>
        <p:spPr/>
        <p:txBody>
          <a:bodyPr/>
          <a:lstStyle/>
          <a:p>
            <a:r>
              <a:rPr lang="en-US" altLang="en-US">
                <a:ea typeface="ＭＳ Ｐゴシック" panose="020B0600070205080204" pitchFamily="34" charset="-128"/>
              </a:rPr>
              <a:t>Degree centrality</a:t>
            </a:r>
          </a:p>
        </p:txBody>
      </p:sp>
      <p:sp>
        <p:nvSpPr>
          <p:cNvPr id="4099" name="Content Placeholder 2">
            <a:extLst>
              <a:ext uri="{FF2B5EF4-FFF2-40B4-BE49-F238E27FC236}">
                <a16:creationId xmlns:a16="http://schemas.microsoft.com/office/drawing/2014/main" id="{27723E35-F41E-46BD-888C-E441D3D72098}"/>
              </a:ext>
            </a:extLst>
          </p:cNvPr>
          <p:cNvSpPr>
            <a:spLocks noGrp="1"/>
          </p:cNvSpPr>
          <p:nvPr>
            <p:ph idx="1"/>
          </p:nvPr>
        </p:nvSpPr>
        <p:spPr>
          <a:xfrm>
            <a:off x="661988" y="1235075"/>
            <a:ext cx="8831262" cy="4494213"/>
          </a:xfrm>
        </p:spPr>
        <p:txBody>
          <a:bodyPr/>
          <a:lstStyle/>
          <a:p>
            <a:r>
              <a:rPr lang="en-US" altLang="en-US" u="sng">
                <a:ea typeface="ＭＳ Ｐゴシック" panose="020B0600070205080204" pitchFamily="34" charset="-128"/>
              </a:rPr>
              <a:t>Centrality</a:t>
            </a:r>
            <a:r>
              <a:rPr lang="en-US" altLang="en-US">
                <a:ea typeface="ＭＳ Ｐゴシック" panose="020B0600070205080204" pitchFamily="34" charset="-128"/>
              </a:rPr>
              <a:t> is a widely studied concept</a:t>
            </a:r>
          </a:p>
          <a:p>
            <a:pPr lvl="1"/>
            <a:r>
              <a:rPr lang="en-US" altLang="en-US">
                <a:ea typeface="ＭＳ Ｐゴシック" panose="020B0600070205080204" pitchFamily="34" charset="-128"/>
              </a:rPr>
              <a:t>Which are the most important/central nodes in a network?</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Simplest centrality metric is the </a:t>
            </a:r>
            <a:r>
              <a:rPr lang="en-US" altLang="en-US" u="sng">
                <a:ea typeface="ＭＳ Ｐゴシック" panose="020B0600070205080204" pitchFamily="34" charset="-128"/>
              </a:rPr>
              <a:t>degree centrality</a:t>
            </a:r>
            <a:endParaRPr lang="en-US" altLang="en-US">
              <a:ea typeface="ＭＳ Ｐゴシック" panose="020B0600070205080204" pitchFamily="34" charset="-128"/>
            </a:endParaRPr>
          </a:p>
          <a:p>
            <a:pPr lvl="1"/>
            <a:r>
              <a:rPr lang="en-US" altLang="en-US">
                <a:ea typeface="ＭＳ Ｐゴシック" panose="020B0600070205080204" pitchFamily="34" charset="-128"/>
              </a:rPr>
              <a:t>It is simply the degree of node</a:t>
            </a:r>
          </a:p>
          <a:p>
            <a:pPr lvl="1"/>
            <a:r>
              <a:rPr lang="en-US" altLang="en-US">
                <a:ea typeface="ＭＳ Ｐゴシック" panose="020B0600070205080204" pitchFamily="34" charset="-128"/>
              </a:rPr>
              <a:t>For a directed network we have in- and out-degree centralities </a:t>
            </a:r>
          </a:p>
          <a:p>
            <a:pPr lvl="2"/>
            <a:r>
              <a:rPr lang="en-US" altLang="en-US">
                <a:ea typeface="ＭＳ Ｐゴシック" panose="020B0600070205080204" pitchFamily="34" charset="-128"/>
              </a:rPr>
              <a:t>Each one appropriate for different circumstances</a:t>
            </a:r>
          </a:p>
          <a:p>
            <a:pPr lvl="2"/>
            <a:endParaRPr lang="en-US" altLang="en-US">
              <a:ea typeface="ＭＳ Ｐゴシック" panose="020B0600070205080204" pitchFamily="34" charset="-128"/>
            </a:endParaRPr>
          </a:p>
          <a:p>
            <a:r>
              <a:rPr lang="en-US" altLang="en-US">
                <a:ea typeface="ＭＳ Ｐゴシック" panose="020B0600070205080204" pitchFamily="34" charset="-128"/>
              </a:rPr>
              <a:t>Simple, yet illuminating measure</a:t>
            </a:r>
          </a:p>
          <a:p>
            <a:pPr lvl="1" algn="just"/>
            <a:r>
              <a:rPr lang="en-US" altLang="en-US">
                <a:ea typeface="ＭＳ Ｐゴシック" panose="020B0600070205080204" pitchFamily="34" charset="-128"/>
              </a:rPr>
              <a:t>Social network </a:t>
            </a:r>
            <a:r>
              <a:rPr lang="en-US" altLang="en-US">
                <a:ea typeface="ＭＳ Ｐゴシック" panose="020B0600070205080204" pitchFamily="34" charset="-128"/>
                <a:sym typeface="Wingdings" panose="05000000000000000000" pitchFamily="2" charset="2"/>
              </a:rPr>
              <a:t> node of high degree might be though as one with access to more information sources, with more prestige etc.</a:t>
            </a:r>
          </a:p>
          <a:p>
            <a:pPr lvl="1" algn="just"/>
            <a:r>
              <a:rPr lang="en-US" altLang="en-US">
                <a:ea typeface="ＭＳ Ｐゴシック" panose="020B0600070205080204" pitchFamily="34" charset="-128"/>
                <a:sym typeface="Wingdings" panose="05000000000000000000" pitchFamily="2" charset="2"/>
              </a:rPr>
              <a:t>Citation network  a paper with more citations (in-degree centrality) might be roughly thought as influential  </a:t>
            </a:r>
            <a:endParaRPr lang="en-US" altLang="en-US">
              <a:ea typeface="ＭＳ Ｐゴシック" panose="020B0600070205080204" pitchFamily="34" charset="-128"/>
            </a:endParaRPr>
          </a:p>
        </p:txBody>
      </p:sp>
      <p:sp>
        <p:nvSpPr>
          <p:cNvPr id="4100" name="Slide Number Placeholder 3">
            <a:extLst>
              <a:ext uri="{FF2B5EF4-FFF2-40B4-BE49-F238E27FC236}">
                <a16:creationId xmlns:a16="http://schemas.microsoft.com/office/drawing/2014/main" id="{A7F37FBF-00A6-4D90-968D-DCF334085BF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9A5A46F-61BA-4F41-AB60-DC6F02F5D3A2}" type="slidenum">
              <a:rPr lang="en-US" altLang="en-US" sz="1000">
                <a:solidFill>
                  <a:srgbClr val="161616"/>
                </a:solidFill>
              </a:rPr>
              <a:pPr/>
              <a:t>2</a:t>
            </a:fld>
            <a:endParaRPr lang="en-US" altLang="en-US" sz="1000">
              <a:solidFill>
                <a:srgbClr val="16161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3F1E5D4-FD55-45F4-869C-0B4B2357F374}"/>
              </a:ext>
            </a:extLst>
          </p:cNvPr>
          <p:cNvSpPr>
            <a:spLocks noGrp="1"/>
          </p:cNvSpPr>
          <p:nvPr>
            <p:ph type="title"/>
          </p:nvPr>
        </p:nvSpPr>
        <p:spPr/>
        <p:txBody>
          <a:bodyPr/>
          <a:lstStyle/>
          <a:p>
            <a:r>
              <a:rPr lang="en-US" altLang="en-US">
                <a:ea typeface="ＭＳ Ｐゴシック" panose="020B0600070205080204" pitchFamily="34" charset="-128"/>
              </a:rPr>
              <a:t>Closeness centrality</a:t>
            </a:r>
          </a:p>
        </p:txBody>
      </p:sp>
      <p:sp>
        <p:nvSpPr>
          <p:cNvPr id="22531" name="Content Placeholder 2">
            <a:extLst>
              <a:ext uri="{FF2B5EF4-FFF2-40B4-BE49-F238E27FC236}">
                <a16:creationId xmlns:a16="http://schemas.microsoft.com/office/drawing/2014/main" id="{B7F7465C-5B8B-4256-8556-1D34600F95AD}"/>
              </a:ext>
            </a:extLst>
          </p:cNvPr>
          <p:cNvSpPr>
            <a:spLocks noGrp="1"/>
          </p:cNvSpPr>
          <p:nvPr>
            <p:ph idx="1"/>
          </p:nvPr>
        </p:nvSpPr>
        <p:spPr/>
        <p:txBody>
          <a:bodyPr/>
          <a:lstStyle/>
          <a:p>
            <a:pPr algn="just"/>
            <a:r>
              <a:rPr lang="en-US" altLang="en-US">
                <a:ea typeface="ＭＳ Ｐゴシック" panose="020B0600070205080204" pitchFamily="34" charset="-128"/>
              </a:rPr>
              <a:t>Measures the distance from the vertex to the rest of the network</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If d</a:t>
            </a:r>
            <a:r>
              <a:rPr lang="en-US" altLang="en-US" baseline="-25000">
                <a:ea typeface="ＭＳ Ｐゴシック" panose="020B0600070205080204" pitchFamily="34" charset="-128"/>
              </a:rPr>
              <a:t>ij</a:t>
            </a:r>
            <a:r>
              <a:rPr lang="en-US" altLang="en-US">
                <a:ea typeface="ＭＳ Ｐゴシック" panose="020B0600070205080204" pitchFamily="34" charset="-128"/>
              </a:rPr>
              <a:t> is the length of the shortest path between i and j, then the mean distance from i to any other node is: </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Vertices that are separated by other nodes by short geodesic distances have a low l</a:t>
            </a:r>
            <a:r>
              <a:rPr lang="en-US" altLang="en-US" baseline="-25000">
                <a:ea typeface="ＭＳ Ｐゴシック" panose="020B0600070205080204" pitchFamily="34" charset="-128"/>
              </a:rPr>
              <a:t>i</a:t>
            </a:r>
            <a:r>
              <a:rPr lang="en-US" altLang="en-US">
                <a:ea typeface="ＭＳ Ｐゴシック" panose="020B0600070205080204" pitchFamily="34" charset="-128"/>
              </a:rPr>
              <a:t> value</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Not considering the summation term for j=i we get:</a:t>
            </a:r>
          </a:p>
        </p:txBody>
      </p:sp>
      <p:sp>
        <p:nvSpPr>
          <p:cNvPr id="22532" name="Slide Number Placeholder 3">
            <a:extLst>
              <a:ext uri="{FF2B5EF4-FFF2-40B4-BE49-F238E27FC236}">
                <a16:creationId xmlns:a16="http://schemas.microsoft.com/office/drawing/2014/main" id="{72B60F8E-CE09-4CAC-89BD-7A8A8191B9C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E5E1F11-434B-489E-8779-53DC26993CB1}" type="slidenum">
              <a:rPr lang="en-US" altLang="en-US" sz="1000">
                <a:solidFill>
                  <a:srgbClr val="161616"/>
                </a:solidFill>
              </a:rPr>
              <a:pPr/>
              <a:t>20</a:t>
            </a:fld>
            <a:endParaRPr lang="en-US" altLang="en-US" sz="1000">
              <a:solidFill>
                <a:srgbClr val="161616"/>
              </a:solidFill>
            </a:endParaRPr>
          </a:p>
        </p:txBody>
      </p:sp>
      <p:graphicFrame>
        <p:nvGraphicFramePr>
          <p:cNvPr id="22533" name="Object 4">
            <a:extLst>
              <a:ext uri="{FF2B5EF4-FFF2-40B4-BE49-F238E27FC236}">
                <a16:creationId xmlns:a16="http://schemas.microsoft.com/office/drawing/2014/main" id="{2A87AB33-7CD6-4BBE-A541-DB843E9C4AC6}"/>
              </a:ext>
            </a:extLst>
          </p:cNvPr>
          <p:cNvGraphicFramePr>
            <a:graphicFrameLocks noChangeAspect="1"/>
          </p:cNvGraphicFramePr>
          <p:nvPr/>
        </p:nvGraphicFramePr>
        <p:xfrm>
          <a:off x="4457700" y="3509963"/>
          <a:ext cx="1398588" cy="866775"/>
        </p:xfrm>
        <a:graphic>
          <a:graphicData uri="http://schemas.openxmlformats.org/presentationml/2006/ole">
            <mc:AlternateContent xmlns:mc="http://schemas.openxmlformats.org/markup-compatibility/2006">
              <mc:Choice xmlns:v="urn:schemas-microsoft-com:vml" Requires="v">
                <p:oleObj spid="_x0000_s22541" name="Equation" r:id="rId3" imgW="722160" imgH="447840" progId="Equation.3">
                  <p:embed/>
                </p:oleObj>
              </mc:Choice>
              <mc:Fallback>
                <p:oleObj name="Equation" r:id="rId3" imgW="722160" imgH="447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3509963"/>
                        <a:ext cx="139858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5">
            <a:extLst>
              <a:ext uri="{FF2B5EF4-FFF2-40B4-BE49-F238E27FC236}">
                <a16:creationId xmlns:a16="http://schemas.microsoft.com/office/drawing/2014/main" id="{472AB8B2-4D51-4CFA-95E3-9D45B66ECC78}"/>
              </a:ext>
            </a:extLst>
          </p:cNvPr>
          <p:cNvGraphicFramePr>
            <a:graphicFrameLocks noChangeAspect="1"/>
          </p:cNvGraphicFramePr>
          <p:nvPr/>
        </p:nvGraphicFramePr>
        <p:xfrm>
          <a:off x="4081463" y="5862638"/>
          <a:ext cx="1806575" cy="868362"/>
        </p:xfrm>
        <a:graphic>
          <a:graphicData uri="http://schemas.openxmlformats.org/presentationml/2006/ole">
            <mc:AlternateContent xmlns:mc="http://schemas.openxmlformats.org/markup-compatibility/2006">
              <mc:Choice xmlns:v="urn:schemas-microsoft-com:vml" Requires="v">
                <p:oleObj spid="_x0000_s22542" name="Equation" r:id="rId5" imgW="941400" imgH="447840" progId="Equation.3">
                  <p:embed/>
                </p:oleObj>
              </mc:Choice>
              <mc:Fallback>
                <p:oleObj name="Equation" r:id="rId5" imgW="941400" imgH="4478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463" y="5862638"/>
                        <a:ext cx="180657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72FB330-422B-4AF9-91D8-02A9C0BE0BC9}"/>
              </a:ext>
            </a:extLst>
          </p:cNvPr>
          <p:cNvSpPr>
            <a:spLocks noGrp="1"/>
          </p:cNvSpPr>
          <p:nvPr>
            <p:ph type="title"/>
          </p:nvPr>
        </p:nvSpPr>
        <p:spPr/>
        <p:txBody>
          <a:bodyPr/>
          <a:lstStyle/>
          <a:p>
            <a:r>
              <a:rPr lang="en-US" altLang="en-US">
                <a:ea typeface="ＭＳ Ｐゴシック" panose="020B0600070205080204" pitchFamily="34" charset="-128"/>
              </a:rPr>
              <a:t>Closeness centrality</a:t>
            </a:r>
          </a:p>
        </p:txBody>
      </p:sp>
      <p:sp>
        <p:nvSpPr>
          <p:cNvPr id="23555" name="Content Placeholder 2">
            <a:extLst>
              <a:ext uri="{FF2B5EF4-FFF2-40B4-BE49-F238E27FC236}">
                <a16:creationId xmlns:a16="http://schemas.microsoft.com/office/drawing/2014/main" id="{E532B095-194B-4412-B4C4-C1021C3B07FC}"/>
              </a:ext>
            </a:extLst>
          </p:cNvPr>
          <p:cNvSpPr>
            <a:spLocks noGrp="1"/>
          </p:cNvSpPr>
          <p:nvPr>
            <p:ph idx="1"/>
          </p:nvPr>
        </p:nvSpPr>
        <p:spPr/>
        <p:txBody>
          <a:bodyPr/>
          <a:lstStyle/>
          <a:p>
            <a:pPr algn="just"/>
            <a:r>
              <a:rPr lang="en-US" altLang="en-US">
                <a:ea typeface="ＭＳ Ｐゴシック" panose="020B0600070205080204" pitchFamily="34" charset="-128"/>
              </a:rPr>
              <a:t>In contrast to other centrality measures, l</a:t>
            </a:r>
            <a:r>
              <a:rPr lang="en-US" altLang="en-US" baseline="-25000">
                <a:ea typeface="ＭＳ Ｐゴシック" panose="020B0600070205080204" pitchFamily="34" charset="-128"/>
              </a:rPr>
              <a:t>i</a:t>
            </a:r>
            <a:r>
              <a:rPr lang="en-US" altLang="en-US">
                <a:ea typeface="ＭＳ Ｐゴシック" panose="020B0600070205080204" pitchFamily="34" charset="-128"/>
              </a:rPr>
              <a:t> gets smaller values for central nodes</a:t>
            </a:r>
          </a:p>
          <a:p>
            <a:pPr lvl="1" algn="just"/>
            <a:r>
              <a:rPr lang="en-US" altLang="en-US">
                <a:ea typeface="ＭＳ Ｐゴシック" panose="020B0600070205080204" pitchFamily="34" charset="-128"/>
              </a:rPr>
              <a:t>Hence </a:t>
            </a:r>
            <a:r>
              <a:rPr lang="en-US" altLang="en-US" u="sng">
                <a:ea typeface="ＭＳ Ｐゴシック" panose="020B0600070205080204" pitchFamily="34" charset="-128"/>
              </a:rPr>
              <a:t>closeness centrality C</a:t>
            </a:r>
            <a:r>
              <a:rPr lang="en-US" altLang="en-US" u="sng" baseline="-25000">
                <a:ea typeface="ＭＳ Ｐゴシック" panose="020B0600070205080204" pitchFamily="34" charset="-128"/>
              </a:rPr>
              <a:t>i</a:t>
            </a:r>
            <a:r>
              <a:rPr lang="en-US" altLang="en-US" baseline="-25000">
                <a:ea typeface="ＭＳ Ｐゴシック" panose="020B0600070205080204" pitchFamily="34" charset="-128"/>
              </a:rPr>
              <a:t> </a:t>
            </a:r>
            <a:r>
              <a:rPr lang="en-US" altLang="en-US">
                <a:ea typeface="ＭＳ Ｐゴシック" panose="020B0600070205080204" pitchFamily="34" charset="-128"/>
              </a:rPr>
              <a:t>is given by:</a:t>
            </a:r>
          </a:p>
          <a:p>
            <a:pPr lvl="1" algn="just"/>
            <a:endParaRPr lang="en-US" altLang="en-US" u="sng">
              <a:ea typeface="ＭＳ Ｐゴシック" panose="020B0600070205080204" pitchFamily="34" charset="-128"/>
            </a:endParaRPr>
          </a:p>
          <a:p>
            <a:pPr lvl="1" algn="just"/>
            <a:endParaRPr lang="en-US" altLang="en-US" u="sng">
              <a:ea typeface="ＭＳ Ｐゴシック" panose="020B0600070205080204" pitchFamily="34" charset="-128"/>
            </a:endParaRPr>
          </a:p>
          <a:p>
            <a:pPr lvl="1" algn="just"/>
            <a:endParaRPr lang="en-US" altLang="en-US" u="sng">
              <a:ea typeface="ＭＳ Ｐゴシック" panose="020B0600070205080204" pitchFamily="34" charset="-128"/>
            </a:endParaRPr>
          </a:p>
          <a:p>
            <a:pPr algn="just"/>
            <a:r>
              <a:rPr lang="en-US" altLang="en-US">
                <a:ea typeface="ＭＳ Ｐゴシック" panose="020B0600070205080204" pitchFamily="34" charset="-128"/>
              </a:rPr>
              <a:t>A problem with closeness centrality is that its value’s dynamic range is relative close</a:t>
            </a:r>
          </a:p>
          <a:p>
            <a:pPr lvl="1" algn="just"/>
            <a:r>
              <a:rPr lang="en-US" altLang="en-US">
                <a:ea typeface="ＭＳ Ｐゴシック" panose="020B0600070205080204" pitchFamily="34" charset="-128"/>
              </a:rPr>
              <a:t>Small changes in the network can cause large fluctuations and ranking changes</a:t>
            </a:r>
          </a:p>
          <a:p>
            <a:pPr lvl="1" algn="just"/>
            <a:r>
              <a:rPr lang="en-US" altLang="en-US">
                <a:ea typeface="ＭＳ Ｐゴシック" panose="020B0600070205080204" pitchFamily="34" charset="-128"/>
              </a:rPr>
              <a:t>Other centrality measures we have examined do not typically suffer from similar problems</a:t>
            </a:r>
          </a:p>
          <a:p>
            <a:pPr lvl="2" algn="just"/>
            <a:r>
              <a:rPr lang="en-US" altLang="en-US">
                <a:ea typeface="ＭＳ Ｐゴシック" panose="020B0600070205080204" pitchFamily="34" charset="-128"/>
              </a:rPr>
              <a:t>Especially the </a:t>
            </a:r>
            <a:r>
              <a:rPr lang="en-US" altLang="en-US" i="1">
                <a:ea typeface="ＭＳ Ｐゴシック" panose="020B0600070205080204" pitchFamily="34" charset="-128"/>
              </a:rPr>
              <a:t>leaders</a:t>
            </a:r>
            <a:r>
              <a:rPr lang="en-US" altLang="en-US">
                <a:ea typeface="ＭＳ Ｐゴシック" panose="020B0600070205080204" pitchFamily="34" charset="-128"/>
              </a:rPr>
              <a:t> are clearly separated </a:t>
            </a:r>
          </a:p>
        </p:txBody>
      </p:sp>
      <p:sp>
        <p:nvSpPr>
          <p:cNvPr id="23556" name="Slide Number Placeholder 3">
            <a:extLst>
              <a:ext uri="{FF2B5EF4-FFF2-40B4-BE49-F238E27FC236}">
                <a16:creationId xmlns:a16="http://schemas.microsoft.com/office/drawing/2014/main" id="{8A8224C0-E093-4756-B5C0-F15E2A4820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77CBBE5E-C2D6-4BD2-9A5E-68F1183EE618}" type="slidenum">
              <a:rPr lang="en-US" altLang="en-US" sz="1000">
                <a:solidFill>
                  <a:srgbClr val="161616"/>
                </a:solidFill>
              </a:rPr>
              <a:pPr/>
              <a:t>21</a:t>
            </a:fld>
            <a:endParaRPr lang="en-US" altLang="en-US" sz="1000">
              <a:solidFill>
                <a:srgbClr val="161616"/>
              </a:solidFill>
            </a:endParaRPr>
          </a:p>
        </p:txBody>
      </p:sp>
      <p:graphicFrame>
        <p:nvGraphicFramePr>
          <p:cNvPr id="23557" name="Object 4">
            <a:extLst>
              <a:ext uri="{FF2B5EF4-FFF2-40B4-BE49-F238E27FC236}">
                <a16:creationId xmlns:a16="http://schemas.microsoft.com/office/drawing/2014/main" id="{73F4A8E0-655C-4754-8B96-090D20A7101A}"/>
              </a:ext>
            </a:extLst>
          </p:cNvPr>
          <p:cNvGraphicFramePr>
            <a:graphicFrameLocks noChangeAspect="1"/>
          </p:cNvGraphicFramePr>
          <p:nvPr/>
        </p:nvGraphicFramePr>
        <p:xfrm>
          <a:off x="4087813" y="2754313"/>
          <a:ext cx="1471612" cy="914400"/>
        </p:xfrm>
        <a:graphic>
          <a:graphicData uri="http://schemas.openxmlformats.org/presentationml/2006/ole">
            <mc:AlternateContent xmlns:mc="http://schemas.openxmlformats.org/markup-compatibility/2006">
              <mc:Choice xmlns:v="urn:schemas-microsoft-com:vml" Requires="v">
                <p:oleObj spid="_x0000_s23561" name="Equation" r:id="rId4" imgW="923400" imgH="576000" progId="Equation.3">
                  <p:embed/>
                </p:oleObj>
              </mc:Choice>
              <mc:Fallback>
                <p:oleObj name="Equation" r:id="rId4" imgW="923400" imgH="576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813" y="2754313"/>
                        <a:ext cx="14716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529DDA5-08A8-4771-89CE-3C2EEB07935B}"/>
              </a:ext>
            </a:extLst>
          </p:cNvPr>
          <p:cNvSpPr>
            <a:spLocks noGrp="1"/>
          </p:cNvSpPr>
          <p:nvPr>
            <p:ph type="title"/>
          </p:nvPr>
        </p:nvSpPr>
        <p:spPr/>
        <p:txBody>
          <a:bodyPr/>
          <a:lstStyle/>
          <a:p>
            <a:r>
              <a:rPr lang="en-US" altLang="en-US">
                <a:ea typeface="ＭＳ Ｐゴシック" panose="020B0600070205080204" pitchFamily="34" charset="-128"/>
              </a:rPr>
              <a:t>Closeness centrality</a:t>
            </a:r>
          </a:p>
        </p:txBody>
      </p:sp>
      <p:sp>
        <p:nvSpPr>
          <p:cNvPr id="24579" name="Content Placeholder 2">
            <a:extLst>
              <a:ext uri="{FF2B5EF4-FFF2-40B4-BE49-F238E27FC236}">
                <a16:creationId xmlns:a16="http://schemas.microsoft.com/office/drawing/2014/main" id="{9F68CB77-D642-49FF-80A3-2CD76B64A4E2}"/>
              </a:ext>
            </a:extLst>
          </p:cNvPr>
          <p:cNvSpPr>
            <a:spLocks noGrp="1"/>
          </p:cNvSpPr>
          <p:nvPr>
            <p:ph idx="1"/>
          </p:nvPr>
        </p:nvSpPr>
        <p:spPr/>
        <p:txBody>
          <a:bodyPr/>
          <a:lstStyle/>
          <a:p>
            <a:pPr algn="just"/>
            <a:r>
              <a:rPr lang="en-US" altLang="en-US">
                <a:ea typeface="ＭＳ Ｐゴシック" panose="020B0600070205080204" pitchFamily="34" charset="-128"/>
              </a:rPr>
              <a:t>A second problem with the definition arises when we have networks with more than one connected components</a:t>
            </a:r>
          </a:p>
          <a:p>
            <a:pPr lvl="1" algn="just"/>
            <a:r>
              <a:rPr lang="en-US" altLang="en-US">
                <a:ea typeface="ＭＳ Ｐゴシック" panose="020B0600070205080204" pitchFamily="34" charset="-128"/>
              </a:rPr>
              <a:t>Nodes belonging to different components will have infinite distance, leading l</a:t>
            </a:r>
            <a:r>
              <a:rPr lang="en-US" altLang="en-US" baseline="-25000">
                <a:ea typeface="ＭＳ Ｐゴシック" panose="020B0600070205080204" pitchFamily="34" charset="-128"/>
              </a:rPr>
              <a:t>i</a:t>
            </a:r>
            <a:r>
              <a:rPr lang="en-US" altLang="en-US">
                <a:ea typeface="ＭＳ Ｐゴシック" panose="020B0600070205080204" pitchFamily="34" charset="-128"/>
              </a:rPr>
              <a:t> to be infinite as well</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One possible solution is to consider in the summation only the vertices within the same component</a:t>
            </a:r>
          </a:p>
          <a:p>
            <a:pPr lvl="1" algn="just"/>
            <a:r>
              <a:rPr lang="en-US" altLang="en-US">
                <a:ea typeface="ＭＳ Ｐゴシック" panose="020B0600070205080204" pitchFamily="34" charset="-128"/>
              </a:rPr>
              <a:t>What is the problem with this approach?</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more elegant solution is to redefine closeness in terms of the harmonic mean distance between vertices</a:t>
            </a:r>
          </a:p>
        </p:txBody>
      </p:sp>
      <p:sp>
        <p:nvSpPr>
          <p:cNvPr id="24580" name="Slide Number Placeholder 3">
            <a:extLst>
              <a:ext uri="{FF2B5EF4-FFF2-40B4-BE49-F238E27FC236}">
                <a16:creationId xmlns:a16="http://schemas.microsoft.com/office/drawing/2014/main" id="{7975C4B1-7179-4572-A67D-62347BB36E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B05D3D72-CBAF-47C2-B3A3-84256F1A3555}" type="slidenum">
              <a:rPr lang="en-US" altLang="en-US" sz="1000">
                <a:solidFill>
                  <a:srgbClr val="161616"/>
                </a:solidFill>
              </a:rPr>
              <a:pPr/>
              <a:t>22</a:t>
            </a:fld>
            <a:endParaRPr lang="en-US" altLang="en-US" sz="1000">
              <a:solidFill>
                <a:srgbClr val="161616"/>
              </a:solidFill>
            </a:endParaRPr>
          </a:p>
        </p:txBody>
      </p:sp>
      <p:graphicFrame>
        <p:nvGraphicFramePr>
          <p:cNvPr id="24581" name="Object 4">
            <a:extLst>
              <a:ext uri="{FF2B5EF4-FFF2-40B4-BE49-F238E27FC236}">
                <a16:creationId xmlns:a16="http://schemas.microsoft.com/office/drawing/2014/main" id="{38FDD3FE-32E3-488E-A8B5-3F0661604F25}"/>
              </a:ext>
            </a:extLst>
          </p:cNvPr>
          <p:cNvGraphicFramePr>
            <a:graphicFrameLocks noChangeAspect="1"/>
          </p:cNvGraphicFramePr>
          <p:nvPr/>
        </p:nvGraphicFramePr>
        <p:xfrm>
          <a:off x="3619500" y="5795963"/>
          <a:ext cx="1982788" cy="903287"/>
        </p:xfrm>
        <a:graphic>
          <a:graphicData uri="http://schemas.openxmlformats.org/presentationml/2006/ole">
            <mc:AlternateContent xmlns:mc="http://schemas.openxmlformats.org/markup-compatibility/2006">
              <mc:Choice xmlns:v="urn:schemas-microsoft-com:vml" Requires="v">
                <p:oleObj spid="_x0000_s24585" name="Equation" r:id="rId4" imgW="987120" imgH="447840" progId="Equation.3">
                  <p:embed/>
                </p:oleObj>
              </mc:Choice>
              <mc:Fallback>
                <p:oleObj name="Equation" r:id="rId4" imgW="987120" imgH="447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5795963"/>
                        <a:ext cx="1982788"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B262F02-A691-47DA-A53D-09D508225587}"/>
              </a:ext>
            </a:extLst>
          </p:cNvPr>
          <p:cNvSpPr>
            <a:spLocks noGrp="1"/>
          </p:cNvSpPr>
          <p:nvPr>
            <p:ph type="title"/>
          </p:nvPr>
        </p:nvSpPr>
        <p:spPr/>
        <p:txBody>
          <a:bodyPr/>
          <a:lstStyle/>
          <a:p>
            <a:r>
              <a:rPr lang="en-US" altLang="en-US">
                <a:ea typeface="ＭＳ Ｐゴシック" panose="020B0600070205080204" pitchFamily="34" charset="-128"/>
              </a:rPr>
              <a:t>Betweenness centrality</a:t>
            </a:r>
          </a:p>
        </p:txBody>
      </p:sp>
      <p:sp>
        <p:nvSpPr>
          <p:cNvPr id="25603" name="Content Placeholder 2">
            <a:extLst>
              <a:ext uri="{FF2B5EF4-FFF2-40B4-BE49-F238E27FC236}">
                <a16:creationId xmlns:a16="http://schemas.microsoft.com/office/drawing/2014/main" id="{240C0198-9C1E-42A4-995A-5A4A217F2D4A}"/>
              </a:ext>
            </a:extLst>
          </p:cNvPr>
          <p:cNvSpPr>
            <a:spLocks noGrp="1"/>
          </p:cNvSpPr>
          <p:nvPr>
            <p:ph idx="1"/>
          </p:nvPr>
        </p:nvSpPr>
        <p:spPr/>
        <p:txBody>
          <a:bodyPr/>
          <a:lstStyle/>
          <a:p>
            <a:pPr algn="just"/>
            <a:r>
              <a:rPr lang="en-US" altLang="en-US">
                <a:ea typeface="ＭＳ Ｐゴシック" panose="020B0600070205080204" pitchFamily="34" charset="-128"/>
              </a:rPr>
              <a:t>Measures the extent to which a vertex lies on paths between other vertices</a:t>
            </a:r>
          </a:p>
          <a:p>
            <a:pPr lvl="1" algn="just"/>
            <a:r>
              <a:rPr lang="en-US" altLang="en-US">
                <a:ea typeface="ＭＳ Ｐゴシック" panose="020B0600070205080204" pitchFamily="34" charset="-128"/>
              </a:rPr>
              <a:t>Vertices with high betweenness may have considerable influence within a network by virtue of their control over information passing between others</a:t>
            </a:r>
          </a:p>
          <a:p>
            <a:pPr lvl="1" algn="just"/>
            <a:r>
              <a:rPr lang="en-US" altLang="en-US">
                <a:ea typeface="ＭＳ Ｐゴシック" panose="020B0600070205080204" pitchFamily="34" charset="-128"/>
              </a:rPr>
              <a:t>Removal of vertices with high betweenness will disrupt the most communications between other vertices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Formally, assume a network with at most one shortest path between any pair of vertices</a:t>
            </a:r>
          </a:p>
          <a:p>
            <a:pPr lvl="1" algn="just"/>
            <a:r>
              <a:rPr lang="en-US" altLang="en-US">
                <a:ea typeface="ＭＳ Ｐゴシック" panose="020B0600070205080204" pitchFamily="34" charset="-128"/>
              </a:rPr>
              <a:t>Then the betweenness centrality of a vertex i is defined to be the number of those paths that pass through i</a:t>
            </a:r>
          </a:p>
        </p:txBody>
      </p:sp>
      <p:sp>
        <p:nvSpPr>
          <p:cNvPr id="25604" name="Slide Number Placeholder 3">
            <a:extLst>
              <a:ext uri="{FF2B5EF4-FFF2-40B4-BE49-F238E27FC236}">
                <a16:creationId xmlns:a16="http://schemas.microsoft.com/office/drawing/2014/main" id="{380CD814-F1DE-42EE-8978-0C191FFD62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3277549E-BE11-4D01-843D-AF4F208650D3}" type="slidenum">
              <a:rPr lang="en-US" altLang="en-US" sz="1000">
                <a:solidFill>
                  <a:srgbClr val="161616"/>
                </a:solidFill>
              </a:rPr>
              <a:pPr/>
              <a:t>23</a:t>
            </a:fld>
            <a:endParaRPr lang="en-US" altLang="en-US" sz="1000">
              <a:solidFill>
                <a:srgbClr val="16161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B4D0B0FC-ADE8-4D70-B216-D629C268A8E6}"/>
              </a:ext>
            </a:extLst>
          </p:cNvPr>
          <p:cNvSpPr>
            <a:spLocks noGrp="1"/>
          </p:cNvSpPr>
          <p:nvPr>
            <p:ph type="title"/>
          </p:nvPr>
        </p:nvSpPr>
        <p:spPr/>
        <p:txBody>
          <a:bodyPr/>
          <a:lstStyle/>
          <a:p>
            <a:r>
              <a:rPr lang="en-US" altLang="en-US">
                <a:ea typeface="ＭＳ Ｐゴシック" panose="020B0600070205080204" pitchFamily="34" charset="-128"/>
              </a:rPr>
              <a:t>Betweenness centrality</a:t>
            </a:r>
          </a:p>
        </p:txBody>
      </p:sp>
      <p:sp>
        <p:nvSpPr>
          <p:cNvPr id="26627" name="Content Placeholder 2">
            <a:extLst>
              <a:ext uri="{FF2B5EF4-FFF2-40B4-BE49-F238E27FC236}">
                <a16:creationId xmlns:a16="http://schemas.microsoft.com/office/drawing/2014/main" id="{C8BFB463-E043-4272-A573-1CE1E6527FF8}"/>
              </a:ext>
            </a:extLst>
          </p:cNvPr>
          <p:cNvSpPr>
            <a:spLocks noGrp="1"/>
          </p:cNvSpPr>
          <p:nvPr>
            <p:ph idx="1"/>
          </p:nvPr>
        </p:nvSpPr>
        <p:spPr/>
        <p:txBody>
          <a:bodyPr/>
          <a:lstStyle/>
          <a:p>
            <a:pPr algn="just"/>
            <a:r>
              <a:rPr lang="en-US" altLang="en-US">
                <a:ea typeface="ＭＳ Ｐゴシック" panose="020B0600070205080204" pitchFamily="34" charset="-128"/>
              </a:rPr>
              <a:t>Mathematically let n</a:t>
            </a:r>
            <a:r>
              <a:rPr lang="en-US" altLang="en-US" baseline="30000">
                <a:ea typeface="ＭＳ Ｐゴシック" panose="020B0600070205080204" pitchFamily="34" charset="-128"/>
              </a:rPr>
              <a:t>i</a:t>
            </a:r>
            <a:r>
              <a:rPr lang="en-US" altLang="en-US" baseline="-25000">
                <a:ea typeface="ＭＳ Ｐゴシック" panose="020B0600070205080204" pitchFamily="34" charset="-128"/>
              </a:rPr>
              <a:t>st</a:t>
            </a:r>
            <a:r>
              <a:rPr lang="en-US" altLang="en-US">
                <a:ea typeface="ＭＳ Ｐゴシック" panose="020B0600070205080204" pitchFamily="34" charset="-128"/>
              </a:rPr>
              <a:t> be 1 if vertex i lies on the shortest path between s and t, and 0 if not (or s and t belong to different components).  Then the betweenness centrality of i</a:t>
            </a:r>
            <a:r>
              <a:rPr lang="en-US" altLang="en-US" i="1">
                <a:ea typeface="ＭＳ Ｐゴシック" panose="020B0600070205080204" pitchFamily="34" charset="-128"/>
              </a:rPr>
              <a:t>, </a:t>
            </a:r>
            <a:r>
              <a:rPr lang="en-US" altLang="en-US">
                <a:ea typeface="ＭＳ Ｐゴシック" panose="020B0600070205080204" pitchFamily="34" charset="-128"/>
              </a:rPr>
              <a:t>x</a:t>
            </a:r>
            <a:r>
              <a:rPr lang="en-US" altLang="en-US" baseline="-25000">
                <a:ea typeface="ＭＳ Ｐゴシック" panose="020B0600070205080204" pitchFamily="34" charset="-128"/>
              </a:rPr>
              <a:t>i</a:t>
            </a:r>
            <a:r>
              <a:rPr lang="en-US" altLang="en-US">
                <a:ea typeface="ＭＳ Ｐゴシック" panose="020B0600070205080204" pitchFamily="34" charset="-128"/>
              </a:rPr>
              <a:t> is:</a:t>
            </a: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Since we count both paths from s to t and from t to s, the above equation can be directly applied to directed networks</a:t>
            </a:r>
          </a:p>
          <a:p>
            <a:pPr lvl="1" algn="just"/>
            <a:r>
              <a:rPr lang="en-US" altLang="en-US">
                <a:ea typeface="ＭＳ Ｐゴシック" panose="020B0600070205080204" pitchFamily="34" charset="-128"/>
              </a:rPr>
              <a:t>We also consider paths when s=t (it does not change the ranking of nodes) </a:t>
            </a:r>
          </a:p>
          <a:p>
            <a:pPr lvl="1" algn="just"/>
            <a:r>
              <a:rPr lang="en-US" altLang="en-US">
                <a:ea typeface="ＭＳ Ｐゴシック" panose="020B0600070205080204" pitchFamily="34" charset="-128"/>
              </a:rPr>
              <a:t>Paths from s to t are considered to pass from s and t</a:t>
            </a:r>
          </a:p>
          <a:p>
            <a:pPr lvl="2" algn="just"/>
            <a:r>
              <a:rPr lang="en-US" altLang="en-US">
                <a:ea typeface="ＭＳ Ｐゴシック" panose="020B0600070205080204" pitchFamily="34" charset="-128"/>
              </a:rPr>
              <a:t>Again this choice does not make any change in the relevant betweenness of nodes belonging at the same component (which is what we care about)</a:t>
            </a:r>
          </a:p>
          <a:p>
            <a:pPr lvl="1" algn="just"/>
            <a:endParaRPr lang="en-US" altLang="en-US">
              <a:ea typeface="ＭＳ Ｐゴシック" panose="020B0600070205080204" pitchFamily="34" charset="-128"/>
            </a:endParaRPr>
          </a:p>
          <a:p>
            <a:pPr lvl="1" algn="just"/>
            <a:endParaRPr lang="en-US" altLang="en-US">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EDF6F5C4-3EB5-4252-96B6-549614EA7E9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3CE5D9A-45C4-454A-B1D2-94619244E5EB}" type="slidenum">
              <a:rPr lang="en-US" altLang="en-US" sz="1000">
                <a:solidFill>
                  <a:srgbClr val="161616"/>
                </a:solidFill>
              </a:rPr>
              <a:pPr/>
              <a:t>24</a:t>
            </a:fld>
            <a:endParaRPr lang="en-US" altLang="en-US" sz="1000">
              <a:solidFill>
                <a:srgbClr val="161616"/>
              </a:solidFill>
            </a:endParaRPr>
          </a:p>
        </p:txBody>
      </p:sp>
      <p:graphicFrame>
        <p:nvGraphicFramePr>
          <p:cNvPr id="26629" name="Object 5">
            <a:extLst>
              <a:ext uri="{FF2B5EF4-FFF2-40B4-BE49-F238E27FC236}">
                <a16:creationId xmlns:a16="http://schemas.microsoft.com/office/drawing/2014/main" id="{D44B68CE-4CE0-489B-9214-74F5577E4110}"/>
              </a:ext>
            </a:extLst>
          </p:cNvPr>
          <p:cNvGraphicFramePr>
            <a:graphicFrameLocks noChangeAspect="1"/>
          </p:cNvGraphicFramePr>
          <p:nvPr/>
        </p:nvGraphicFramePr>
        <p:xfrm>
          <a:off x="3987800" y="2693988"/>
          <a:ext cx="1579563" cy="727075"/>
        </p:xfrm>
        <a:graphic>
          <a:graphicData uri="http://schemas.openxmlformats.org/presentationml/2006/ole">
            <mc:AlternateContent xmlns:mc="http://schemas.openxmlformats.org/markup-compatibility/2006">
              <mc:Choice xmlns:v="urn:schemas-microsoft-com:vml" Requires="v">
                <p:oleObj spid="_x0000_s26633" name="Equation" r:id="rId3" imgW="786240" imgH="356400" progId="Equation.3">
                  <p:embed/>
                </p:oleObj>
              </mc:Choice>
              <mc:Fallback>
                <p:oleObj name="Equation" r:id="rId3" imgW="786240" imgH="356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800" y="2693988"/>
                        <a:ext cx="15795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E183CB1-21A0-4E17-A16D-E7B2B7DB96FF}"/>
              </a:ext>
            </a:extLst>
          </p:cNvPr>
          <p:cNvSpPr>
            <a:spLocks noGrp="1"/>
          </p:cNvSpPr>
          <p:nvPr>
            <p:ph type="title"/>
          </p:nvPr>
        </p:nvSpPr>
        <p:spPr/>
        <p:txBody>
          <a:bodyPr/>
          <a:lstStyle/>
          <a:p>
            <a:r>
              <a:rPr lang="en-US" altLang="en-US">
                <a:ea typeface="ＭＳ Ｐゴシック" panose="020B0600070205080204" pitchFamily="34" charset="-128"/>
              </a:rPr>
              <a:t>Betweenness centrality</a:t>
            </a:r>
          </a:p>
        </p:txBody>
      </p:sp>
      <p:sp>
        <p:nvSpPr>
          <p:cNvPr id="27651" name="Content Placeholder 2">
            <a:extLst>
              <a:ext uri="{FF2B5EF4-FFF2-40B4-BE49-F238E27FC236}">
                <a16:creationId xmlns:a16="http://schemas.microsoft.com/office/drawing/2014/main" id="{B93CA445-2F1C-4180-8318-DEFB0B89EA50}"/>
              </a:ext>
            </a:extLst>
          </p:cNvPr>
          <p:cNvSpPr>
            <a:spLocks noGrp="1"/>
          </p:cNvSpPr>
          <p:nvPr>
            <p:ph idx="1"/>
          </p:nvPr>
        </p:nvSpPr>
        <p:spPr/>
        <p:txBody>
          <a:bodyPr/>
          <a:lstStyle/>
          <a:p>
            <a:pPr algn="just"/>
            <a:r>
              <a:rPr lang="en-US" altLang="en-US">
                <a:ea typeface="ＭＳ Ｐゴシック" panose="020B0600070205080204" pitchFamily="34" charset="-128"/>
              </a:rPr>
              <a:t>The above hold if there is at most 1 shortest path between two vertices</a:t>
            </a:r>
          </a:p>
          <a:p>
            <a:pPr lvl="1" algn="just"/>
            <a:r>
              <a:rPr lang="en-US" altLang="en-US">
                <a:ea typeface="ＭＳ Ｐゴシック" panose="020B0600070205080204" pitchFamily="34" charset="-128"/>
              </a:rPr>
              <a:t>This is not the case though in real networks </a:t>
            </a:r>
            <a:r>
              <a:rPr lang="en-US" altLang="en-US">
                <a:ea typeface="ＭＳ Ｐゴシック" panose="020B0600070205080204" pitchFamily="34" charset="-128"/>
                <a:sym typeface="Wingdings" panose="05000000000000000000" pitchFamily="2" charset="2"/>
              </a:rPr>
              <a:t> multiple shortest paths (not necessarily vertex/edge independent)</a:t>
            </a:r>
          </a:p>
          <a:p>
            <a:pPr lvl="1"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The standard extension is to consider a weight for every shortest path between the pair (s,t)</a:t>
            </a:r>
          </a:p>
          <a:p>
            <a:pPr lvl="1" algn="just"/>
            <a:r>
              <a:rPr lang="en-US" altLang="en-US">
                <a:ea typeface="ＭＳ Ｐゴシック" panose="020B0600070205080204" pitchFamily="34" charset="-128"/>
                <a:sym typeface="Wingdings" panose="05000000000000000000" pitchFamily="2" charset="2"/>
              </a:rPr>
              <a:t>Weight is equal to the inverse of the number of shortest paths between (s,t)</a:t>
            </a:r>
          </a:p>
          <a:p>
            <a:pPr lvl="2" algn="just"/>
            <a:r>
              <a:rPr lang="en-US" altLang="en-US">
                <a:ea typeface="ＭＳ Ｐゴシック" panose="020B0600070205080204" pitchFamily="34" charset="-128"/>
                <a:sym typeface="Wingdings" panose="05000000000000000000" pitchFamily="2" charset="2"/>
              </a:rPr>
              <a:t>Betweenness of a vertex is then simply the sum of the weights of the shortest paths crossing this vertex</a:t>
            </a:r>
            <a:endParaRPr lang="en-US" altLang="en-US">
              <a:ea typeface="ＭＳ Ｐゴシック" panose="020B0600070205080204" pitchFamily="34" charset="-128"/>
            </a:endParaRPr>
          </a:p>
        </p:txBody>
      </p:sp>
      <p:sp>
        <p:nvSpPr>
          <p:cNvPr id="27652" name="Slide Number Placeholder 3">
            <a:extLst>
              <a:ext uri="{FF2B5EF4-FFF2-40B4-BE49-F238E27FC236}">
                <a16:creationId xmlns:a16="http://schemas.microsoft.com/office/drawing/2014/main" id="{626F5794-4D5E-4409-AA20-31F46C14D59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F875B88-9954-4B6F-AA25-E7597076D457}" type="slidenum">
              <a:rPr lang="en-US" altLang="en-US" sz="1000">
                <a:solidFill>
                  <a:srgbClr val="161616"/>
                </a:solidFill>
              </a:rPr>
              <a:pPr/>
              <a:t>25</a:t>
            </a:fld>
            <a:endParaRPr lang="en-US" altLang="en-US" sz="1000">
              <a:solidFill>
                <a:srgbClr val="16161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57F66E58-D811-400E-88F0-AA4191835894}"/>
              </a:ext>
            </a:extLst>
          </p:cNvPr>
          <p:cNvSpPr>
            <a:spLocks noGrp="1"/>
          </p:cNvSpPr>
          <p:nvPr>
            <p:ph type="title"/>
          </p:nvPr>
        </p:nvSpPr>
        <p:spPr/>
        <p:txBody>
          <a:bodyPr/>
          <a:lstStyle/>
          <a:p>
            <a:r>
              <a:rPr lang="en-US" altLang="en-US">
                <a:ea typeface="ＭＳ Ｐゴシック" panose="020B0600070205080204" pitchFamily="34" charset="-128"/>
              </a:rPr>
              <a:t>Betweenness centrality</a:t>
            </a:r>
          </a:p>
        </p:txBody>
      </p:sp>
      <p:sp>
        <p:nvSpPr>
          <p:cNvPr id="28675" name="Content Placeholder 2">
            <a:extLst>
              <a:ext uri="{FF2B5EF4-FFF2-40B4-BE49-F238E27FC236}">
                <a16:creationId xmlns:a16="http://schemas.microsoft.com/office/drawing/2014/main" id="{48C979EF-3959-434E-829C-85EEEEB27EFF}"/>
              </a:ext>
            </a:extLst>
          </p:cNvPr>
          <p:cNvSpPr>
            <a:spLocks noGrp="1"/>
          </p:cNvSpPr>
          <p:nvPr>
            <p:ph idx="1"/>
          </p:nvPr>
        </p:nvSpPr>
        <p:spPr>
          <a:xfrm>
            <a:off x="661988" y="1446213"/>
            <a:ext cx="6284912" cy="4494212"/>
          </a:xfrm>
        </p:spPr>
        <p:txBody>
          <a:bodyPr/>
          <a:lstStyle/>
          <a:p>
            <a:pPr algn="just"/>
            <a:r>
              <a:rPr lang="en-US" altLang="en-US" sz="2000">
                <a:ea typeface="ＭＳ Ｐゴシック" panose="020B0600070205080204" pitchFamily="34" charset="-128"/>
              </a:rPr>
              <a:t>Formally, we redefine n</a:t>
            </a:r>
            <a:r>
              <a:rPr lang="en-US" altLang="en-US" sz="2000" baseline="30000">
                <a:ea typeface="ＭＳ Ｐゴシック" panose="020B0600070205080204" pitchFamily="34" charset="-128"/>
              </a:rPr>
              <a:t>i</a:t>
            </a:r>
            <a:r>
              <a:rPr lang="en-US" altLang="en-US" sz="2000" baseline="-25000">
                <a:ea typeface="ＭＳ Ｐゴシック" panose="020B0600070205080204" pitchFamily="34" charset="-128"/>
              </a:rPr>
              <a:t>st</a:t>
            </a:r>
            <a:r>
              <a:rPr lang="en-US" altLang="en-US" sz="2000">
                <a:ea typeface="ＭＳ Ｐゴシック" panose="020B0600070205080204" pitchFamily="34" charset="-128"/>
              </a:rPr>
              <a:t> to be the number of shortest paths between s and t that pass through i, while g</a:t>
            </a:r>
            <a:r>
              <a:rPr lang="en-US" altLang="en-US" sz="2000" baseline="-25000">
                <a:ea typeface="ＭＳ Ｐゴシック" panose="020B0600070205080204" pitchFamily="34" charset="-128"/>
              </a:rPr>
              <a:t>st</a:t>
            </a:r>
            <a:r>
              <a:rPr lang="en-US" altLang="en-US" sz="2000">
                <a:ea typeface="ＭＳ Ｐゴシック" panose="020B0600070205080204" pitchFamily="34" charset="-128"/>
              </a:rPr>
              <a:t> is the total number of shortest paths between s and t.  Then:</a:t>
            </a:r>
          </a:p>
          <a:p>
            <a:pPr algn="just"/>
            <a:endParaRPr lang="en-US" altLang="en-US" sz="2000">
              <a:ea typeface="ＭＳ Ｐゴシック" panose="020B0600070205080204" pitchFamily="34" charset="-128"/>
            </a:endParaRPr>
          </a:p>
          <a:p>
            <a:pPr algn="just"/>
            <a:endParaRPr lang="en-US" altLang="en-US" sz="2000">
              <a:ea typeface="ＭＳ Ｐゴシック" panose="020B0600070205080204" pitchFamily="34" charset="-128"/>
            </a:endParaRPr>
          </a:p>
          <a:p>
            <a:pPr lvl="1" algn="just"/>
            <a:r>
              <a:rPr lang="en-US" altLang="en-US" sz="2000">
                <a:ea typeface="ＭＳ Ｐゴシック" panose="020B0600070205080204" pitchFamily="34" charset="-128"/>
              </a:rPr>
              <a:t>Terms where g</a:t>
            </a:r>
            <a:r>
              <a:rPr lang="en-US" altLang="en-US" sz="2000" baseline="-25000">
                <a:ea typeface="ＭＳ Ｐゴシック" panose="020B0600070205080204" pitchFamily="34" charset="-128"/>
              </a:rPr>
              <a:t>st</a:t>
            </a:r>
            <a:r>
              <a:rPr lang="en-US" altLang="en-US" sz="2000">
                <a:ea typeface="ＭＳ Ｐゴシック" panose="020B0600070205080204" pitchFamily="34" charset="-128"/>
              </a:rPr>
              <a:t>=0, are not considered, since this means that s and t belong to different components</a:t>
            </a:r>
          </a:p>
          <a:p>
            <a:pPr lvl="1" algn="just"/>
            <a:endParaRPr lang="en-US" altLang="en-US" sz="2000">
              <a:ea typeface="ＭＳ Ｐゴシック" panose="020B0600070205080204" pitchFamily="34" charset="-128"/>
            </a:endParaRPr>
          </a:p>
          <a:p>
            <a:pPr algn="just"/>
            <a:r>
              <a:rPr lang="en-US" altLang="en-US" sz="2000">
                <a:ea typeface="ＭＳ Ｐゴシック" panose="020B0600070205080204" pitchFamily="34" charset="-128"/>
              </a:rPr>
              <a:t>Similar definitions exist for directed networks, but betweenness is rarely used in this case</a:t>
            </a:r>
          </a:p>
        </p:txBody>
      </p:sp>
      <p:sp>
        <p:nvSpPr>
          <p:cNvPr id="28676" name="Slide Number Placeholder 3">
            <a:extLst>
              <a:ext uri="{FF2B5EF4-FFF2-40B4-BE49-F238E27FC236}">
                <a16:creationId xmlns:a16="http://schemas.microsoft.com/office/drawing/2014/main" id="{A4AA751A-2FD1-411E-8E10-EAFDC9DF341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DAF6D8D-29FB-4651-AF86-CA6DE7A5AF2B}" type="slidenum">
              <a:rPr lang="en-US" altLang="en-US" sz="1000">
                <a:solidFill>
                  <a:srgbClr val="161616"/>
                </a:solidFill>
              </a:rPr>
              <a:pPr/>
              <a:t>26</a:t>
            </a:fld>
            <a:endParaRPr lang="en-US" altLang="en-US" sz="1000">
              <a:solidFill>
                <a:srgbClr val="161616"/>
              </a:solidFill>
            </a:endParaRPr>
          </a:p>
        </p:txBody>
      </p:sp>
      <p:graphicFrame>
        <p:nvGraphicFramePr>
          <p:cNvPr id="28677" name="Object 4">
            <a:extLst>
              <a:ext uri="{FF2B5EF4-FFF2-40B4-BE49-F238E27FC236}">
                <a16:creationId xmlns:a16="http://schemas.microsoft.com/office/drawing/2014/main" id="{913623E5-4EBB-4905-8A9E-77455C4595E4}"/>
              </a:ext>
            </a:extLst>
          </p:cNvPr>
          <p:cNvGraphicFramePr>
            <a:graphicFrameLocks noChangeAspect="1"/>
          </p:cNvGraphicFramePr>
          <p:nvPr/>
        </p:nvGraphicFramePr>
        <p:xfrm>
          <a:off x="3895725" y="2387600"/>
          <a:ext cx="1412875" cy="762000"/>
        </p:xfrm>
        <a:graphic>
          <a:graphicData uri="http://schemas.openxmlformats.org/presentationml/2006/ole">
            <mc:AlternateContent xmlns:mc="http://schemas.openxmlformats.org/markup-compatibility/2006">
              <mc:Choice xmlns:v="urn:schemas-microsoft-com:vml" Requires="v">
                <p:oleObj spid="_x0000_s28695" name="Equation" r:id="rId3" imgW="813600" imgH="429480" progId="Equation.3">
                  <p:embed/>
                </p:oleObj>
              </mc:Choice>
              <mc:Fallback>
                <p:oleObj name="Equation" r:id="rId3" imgW="813600" imgH="429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2387600"/>
                        <a:ext cx="1412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678" name="Group 26">
            <a:extLst>
              <a:ext uri="{FF2B5EF4-FFF2-40B4-BE49-F238E27FC236}">
                <a16:creationId xmlns:a16="http://schemas.microsoft.com/office/drawing/2014/main" id="{4FAEFF27-C810-4FA8-8808-931BCBD26738}"/>
              </a:ext>
            </a:extLst>
          </p:cNvPr>
          <p:cNvGrpSpPr>
            <a:grpSpLocks/>
          </p:cNvGrpSpPr>
          <p:nvPr/>
        </p:nvGrpSpPr>
        <p:grpSpPr bwMode="auto">
          <a:xfrm>
            <a:off x="7542213" y="1555750"/>
            <a:ext cx="2054225" cy="3109913"/>
            <a:chOff x="7542663" y="1555845"/>
            <a:chExt cx="2053988" cy="3109415"/>
          </a:xfrm>
        </p:grpSpPr>
        <p:sp>
          <p:nvSpPr>
            <p:cNvPr id="28679" name="Oval 5">
              <a:extLst>
                <a:ext uri="{FF2B5EF4-FFF2-40B4-BE49-F238E27FC236}">
                  <a16:creationId xmlns:a16="http://schemas.microsoft.com/office/drawing/2014/main" id="{C5B827B8-A43F-4D34-AB61-03F79DD5842D}"/>
                </a:ext>
              </a:extLst>
            </p:cNvPr>
            <p:cNvSpPr>
              <a:spLocks noChangeArrowheads="1"/>
            </p:cNvSpPr>
            <p:nvPr/>
          </p:nvSpPr>
          <p:spPr bwMode="auto">
            <a:xfrm>
              <a:off x="8366077" y="1555845"/>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6</a:t>
              </a:r>
            </a:p>
          </p:txBody>
        </p:sp>
        <p:sp>
          <p:nvSpPr>
            <p:cNvPr id="28680" name="Oval 6">
              <a:extLst>
                <a:ext uri="{FF2B5EF4-FFF2-40B4-BE49-F238E27FC236}">
                  <a16:creationId xmlns:a16="http://schemas.microsoft.com/office/drawing/2014/main" id="{0F8DC892-6A49-4963-87C4-86D8C67EF07C}"/>
                </a:ext>
              </a:extLst>
            </p:cNvPr>
            <p:cNvSpPr>
              <a:spLocks noChangeArrowheads="1"/>
            </p:cNvSpPr>
            <p:nvPr/>
          </p:nvSpPr>
          <p:spPr bwMode="auto">
            <a:xfrm>
              <a:off x="9296400" y="2472519"/>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5</a:t>
              </a:r>
            </a:p>
          </p:txBody>
        </p:sp>
        <p:sp>
          <p:nvSpPr>
            <p:cNvPr id="28681" name="Oval 7">
              <a:extLst>
                <a:ext uri="{FF2B5EF4-FFF2-40B4-BE49-F238E27FC236}">
                  <a16:creationId xmlns:a16="http://schemas.microsoft.com/office/drawing/2014/main" id="{9E89ED5F-660C-43EB-B36D-DE3BA330C6B5}"/>
                </a:ext>
              </a:extLst>
            </p:cNvPr>
            <p:cNvSpPr>
              <a:spLocks noChangeArrowheads="1"/>
            </p:cNvSpPr>
            <p:nvPr/>
          </p:nvSpPr>
          <p:spPr bwMode="auto">
            <a:xfrm>
              <a:off x="7551760" y="2474795"/>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4</a:t>
              </a:r>
            </a:p>
          </p:txBody>
        </p:sp>
        <p:sp>
          <p:nvSpPr>
            <p:cNvPr id="28682" name="Oval 8">
              <a:extLst>
                <a:ext uri="{FF2B5EF4-FFF2-40B4-BE49-F238E27FC236}">
                  <a16:creationId xmlns:a16="http://schemas.microsoft.com/office/drawing/2014/main" id="{1D00456D-CAAD-4FB4-B645-8F575703693E}"/>
                </a:ext>
              </a:extLst>
            </p:cNvPr>
            <p:cNvSpPr>
              <a:spLocks noChangeArrowheads="1"/>
            </p:cNvSpPr>
            <p:nvPr/>
          </p:nvSpPr>
          <p:spPr bwMode="auto">
            <a:xfrm>
              <a:off x="9287302" y="3568889"/>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3</a:t>
              </a:r>
            </a:p>
          </p:txBody>
        </p:sp>
        <p:sp>
          <p:nvSpPr>
            <p:cNvPr id="28683" name="Oval 9">
              <a:extLst>
                <a:ext uri="{FF2B5EF4-FFF2-40B4-BE49-F238E27FC236}">
                  <a16:creationId xmlns:a16="http://schemas.microsoft.com/office/drawing/2014/main" id="{6C1A5BDC-2C33-4025-87FF-45D2C775FD06}"/>
                </a:ext>
              </a:extLst>
            </p:cNvPr>
            <p:cNvSpPr>
              <a:spLocks noChangeArrowheads="1"/>
            </p:cNvSpPr>
            <p:nvPr/>
          </p:nvSpPr>
          <p:spPr bwMode="auto">
            <a:xfrm>
              <a:off x="7542663" y="3543869"/>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2</a:t>
              </a:r>
            </a:p>
          </p:txBody>
        </p:sp>
        <p:sp>
          <p:nvSpPr>
            <p:cNvPr id="28684" name="Oval 10">
              <a:extLst>
                <a:ext uri="{FF2B5EF4-FFF2-40B4-BE49-F238E27FC236}">
                  <a16:creationId xmlns:a16="http://schemas.microsoft.com/office/drawing/2014/main" id="{7E6FFEA2-0489-4F8C-A8BE-827547A7B298}"/>
                </a:ext>
              </a:extLst>
            </p:cNvPr>
            <p:cNvSpPr>
              <a:spLocks noChangeArrowheads="1"/>
            </p:cNvSpPr>
            <p:nvPr/>
          </p:nvSpPr>
          <p:spPr bwMode="auto">
            <a:xfrm>
              <a:off x="8472985" y="4378657"/>
              <a:ext cx="300251" cy="286603"/>
            </a:xfrm>
            <a:prstGeom prst="ellipse">
              <a:avLst/>
            </a:prstGeom>
            <a:solidFill>
              <a:schemeClr val="accent2"/>
            </a:solidFill>
            <a:ln w="9525" algn="ctr">
              <a:solidFill>
                <a:schemeClr val="folHlink"/>
              </a:solidFill>
              <a:round/>
              <a:headEnd/>
              <a:tailEnd/>
            </a:ln>
          </p:spPr>
          <p:txBody>
            <a:bodyPr wrap="none" lIns="108000" tIns="108000" rIns="108000" bIns="108000" anchor="ct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1</a:t>
              </a:r>
            </a:p>
          </p:txBody>
        </p:sp>
        <p:cxnSp>
          <p:nvCxnSpPr>
            <p:cNvPr id="28685" name="Straight Connector 12">
              <a:extLst>
                <a:ext uri="{FF2B5EF4-FFF2-40B4-BE49-F238E27FC236}">
                  <a16:creationId xmlns:a16="http://schemas.microsoft.com/office/drawing/2014/main" id="{BCC58758-43B2-4AC9-8E55-EAA8F19A03BF}"/>
                </a:ext>
              </a:extLst>
            </p:cNvPr>
            <p:cNvCxnSpPr>
              <a:cxnSpLocks noChangeShapeType="1"/>
              <a:stCxn id="28681" idx="0"/>
              <a:endCxn id="28679" idx="3"/>
            </p:cNvCxnSpPr>
            <p:nvPr/>
          </p:nvCxnSpPr>
          <p:spPr bwMode="auto">
            <a:xfrm flipV="1">
              <a:off x="7701886" y="1800476"/>
              <a:ext cx="708162" cy="674319"/>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86" name="Straight Connector 14">
              <a:extLst>
                <a:ext uri="{FF2B5EF4-FFF2-40B4-BE49-F238E27FC236}">
                  <a16:creationId xmlns:a16="http://schemas.microsoft.com/office/drawing/2014/main" id="{6C2C5A03-EE70-4255-A808-956351ECFC14}"/>
                </a:ext>
              </a:extLst>
            </p:cNvPr>
            <p:cNvCxnSpPr>
              <a:cxnSpLocks noChangeShapeType="1"/>
              <a:stCxn id="28679" idx="5"/>
              <a:endCxn id="28680" idx="0"/>
            </p:cNvCxnSpPr>
            <p:nvPr/>
          </p:nvCxnSpPr>
          <p:spPr bwMode="auto">
            <a:xfrm>
              <a:off x="8622357" y="1800476"/>
              <a:ext cx="824169" cy="672043"/>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87" name="Straight Connector 16">
              <a:extLst>
                <a:ext uri="{FF2B5EF4-FFF2-40B4-BE49-F238E27FC236}">
                  <a16:creationId xmlns:a16="http://schemas.microsoft.com/office/drawing/2014/main" id="{68D275C5-A70A-48F1-AD5F-DB9CF112BD45}"/>
                </a:ext>
              </a:extLst>
            </p:cNvPr>
            <p:cNvCxnSpPr>
              <a:cxnSpLocks noChangeShapeType="1"/>
              <a:stCxn id="28681" idx="4"/>
              <a:endCxn id="28683" idx="0"/>
            </p:cNvCxnSpPr>
            <p:nvPr/>
          </p:nvCxnSpPr>
          <p:spPr bwMode="auto">
            <a:xfrm flipH="1">
              <a:off x="7692789" y="2761398"/>
              <a:ext cx="9097" cy="782471"/>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88" name="Straight Connector 18">
              <a:extLst>
                <a:ext uri="{FF2B5EF4-FFF2-40B4-BE49-F238E27FC236}">
                  <a16:creationId xmlns:a16="http://schemas.microsoft.com/office/drawing/2014/main" id="{9FB71E22-C4FA-4004-8EB4-CA3782D02826}"/>
                </a:ext>
              </a:extLst>
            </p:cNvPr>
            <p:cNvCxnSpPr>
              <a:cxnSpLocks noChangeShapeType="1"/>
              <a:stCxn id="28680" idx="4"/>
              <a:endCxn id="28682" idx="0"/>
            </p:cNvCxnSpPr>
            <p:nvPr/>
          </p:nvCxnSpPr>
          <p:spPr bwMode="auto">
            <a:xfrm flipH="1">
              <a:off x="9437428" y="2759122"/>
              <a:ext cx="9098" cy="809767"/>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89" name="Straight Connector 20">
              <a:extLst>
                <a:ext uri="{FF2B5EF4-FFF2-40B4-BE49-F238E27FC236}">
                  <a16:creationId xmlns:a16="http://schemas.microsoft.com/office/drawing/2014/main" id="{A526C97D-D184-4C6B-A96C-0775FA58FC31}"/>
                </a:ext>
              </a:extLst>
            </p:cNvPr>
            <p:cNvCxnSpPr>
              <a:cxnSpLocks noChangeShapeType="1"/>
              <a:stCxn id="28683" idx="4"/>
              <a:endCxn id="28684" idx="1"/>
            </p:cNvCxnSpPr>
            <p:nvPr/>
          </p:nvCxnSpPr>
          <p:spPr bwMode="auto">
            <a:xfrm>
              <a:off x="7692789" y="3830472"/>
              <a:ext cx="824167" cy="590157"/>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90" name="Straight Connector 22">
              <a:extLst>
                <a:ext uri="{FF2B5EF4-FFF2-40B4-BE49-F238E27FC236}">
                  <a16:creationId xmlns:a16="http://schemas.microsoft.com/office/drawing/2014/main" id="{5C830AA1-1F9A-4D7B-B0C9-F7B51C4E5433}"/>
                </a:ext>
              </a:extLst>
            </p:cNvPr>
            <p:cNvCxnSpPr>
              <a:cxnSpLocks noChangeShapeType="1"/>
              <a:stCxn id="28682" idx="4"/>
              <a:endCxn id="28684" idx="7"/>
            </p:cNvCxnSpPr>
            <p:nvPr/>
          </p:nvCxnSpPr>
          <p:spPr bwMode="auto">
            <a:xfrm flipH="1">
              <a:off x="8729265" y="3855492"/>
              <a:ext cx="708163" cy="565137"/>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cxnSp>
          <p:nvCxnSpPr>
            <p:cNvPr id="28691" name="Straight Connector 24">
              <a:extLst>
                <a:ext uri="{FF2B5EF4-FFF2-40B4-BE49-F238E27FC236}">
                  <a16:creationId xmlns:a16="http://schemas.microsoft.com/office/drawing/2014/main" id="{A1443BD6-BBD8-458D-A8C7-779F9CDEBD4C}"/>
                </a:ext>
              </a:extLst>
            </p:cNvPr>
            <p:cNvCxnSpPr>
              <a:cxnSpLocks noChangeShapeType="1"/>
              <a:stCxn id="28683" idx="6"/>
              <a:endCxn id="28680" idx="3"/>
            </p:cNvCxnSpPr>
            <p:nvPr/>
          </p:nvCxnSpPr>
          <p:spPr bwMode="auto">
            <a:xfrm flipV="1">
              <a:off x="7842914" y="2717150"/>
              <a:ext cx="1497457" cy="970021"/>
            </a:xfrm>
            <a:prstGeom prst="line">
              <a:avLst/>
            </a:prstGeom>
            <a:noFill/>
            <a:ln w="9525" algn="ctr">
              <a:solidFill>
                <a:schemeClr val="folHlink"/>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6AFBB7D7-148E-4053-B846-55C07216A2C8}"/>
              </a:ext>
            </a:extLst>
          </p:cNvPr>
          <p:cNvSpPr>
            <a:spLocks noGrp="1"/>
          </p:cNvSpPr>
          <p:nvPr>
            <p:ph type="title"/>
          </p:nvPr>
        </p:nvSpPr>
        <p:spPr/>
        <p:txBody>
          <a:bodyPr/>
          <a:lstStyle/>
          <a:p>
            <a:r>
              <a:rPr lang="en-US" altLang="en-US">
                <a:ea typeface="ＭＳ Ｐゴシック" panose="020B0600070205080204" pitchFamily="34" charset="-128"/>
              </a:rPr>
              <a:t>Betweenness centrality</a:t>
            </a:r>
          </a:p>
        </p:txBody>
      </p:sp>
      <p:sp>
        <p:nvSpPr>
          <p:cNvPr id="29699" name="Content Placeholder 2">
            <a:extLst>
              <a:ext uri="{FF2B5EF4-FFF2-40B4-BE49-F238E27FC236}">
                <a16:creationId xmlns:a16="http://schemas.microsoft.com/office/drawing/2014/main" id="{59C71FAC-BCE1-49E6-8CB5-9F766D7E1972}"/>
              </a:ext>
            </a:extLst>
          </p:cNvPr>
          <p:cNvSpPr>
            <a:spLocks noGrp="1"/>
          </p:cNvSpPr>
          <p:nvPr>
            <p:ph idx="1"/>
          </p:nvPr>
        </p:nvSpPr>
        <p:spPr/>
        <p:txBody>
          <a:bodyPr/>
          <a:lstStyle/>
          <a:p>
            <a:pPr algn="just"/>
            <a:r>
              <a:rPr lang="en-US" altLang="en-US">
                <a:ea typeface="ＭＳ Ｐゴシック" panose="020B0600070205080204" pitchFamily="34" charset="-128"/>
              </a:rPr>
              <a:t>Betweenness centrality captures how much a vertex falls </a:t>
            </a:r>
            <a:r>
              <a:rPr lang="en-US" altLang="en-US" i="1">
                <a:ea typeface="ＭＳ Ｐゴシック" panose="020B0600070205080204" pitchFamily="34" charset="-128"/>
              </a:rPr>
              <a:t>between</a:t>
            </a:r>
            <a:r>
              <a:rPr lang="en-US" altLang="en-US">
                <a:ea typeface="ＭＳ Ｐゴシック" panose="020B0600070205080204" pitchFamily="34" charset="-128"/>
              </a:rPr>
              <a:t> others, in contrast with other centrality measures we have seen, which capture how well connected the node is</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vertex can have low degree/eigenvector/closeness etc. centralities but high betweenness centrality </a:t>
            </a:r>
          </a:p>
        </p:txBody>
      </p:sp>
      <p:sp>
        <p:nvSpPr>
          <p:cNvPr id="29700" name="Slide Number Placeholder 3">
            <a:extLst>
              <a:ext uri="{FF2B5EF4-FFF2-40B4-BE49-F238E27FC236}">
                <a16:creationId xmlns:a16="http://schemas.microsoft.com/office/drawing/2014/main" id="{3683FCB7-B3FD-4AC5-A477-1DFBD387D50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A5B0CFF-CBF9-4F52-A3F7-2D069B9B60D1}" type="slidenum">
              <a:rPr lang="en-US" altLang="en-US" sz="1000">
                <a:solidFill>
                  <a:srgbClr val="161616"/>
                </a:solidFill>
              </a:rPr>
              <a:pPr/>
              <a:t>27</a:t>
            </a:fld>
            <a:endParaRPr lang="en-US" altLang="en-US" sz="1000">
              <a:solidFill>
                <a:srgbClr val="161616"/>
              </a:solidFill>
            </a:endParaRPr>
          </a:p>
        </p:txBody>
      </p:sp>
      <p:pic>
        <p:nvPicPr>
          <p:cNvPr id="29701" name="Picture 4">
            <a:extLst>
              <a:ext uri="{FF2B5EF4-FFF2-40B4-BE49-F238E27FC236}">
                <a16:creationId xmlns:a16="http://schemas.microsoft.com/office/drawing/2014/main" id="{0C0E67C7-BB48-40A3-AC86-5051A6812D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4362450"/>
            <a:ext cx="392747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Box 5">
            <a:extLst>
              <a:ext uri="{FF2B5EF4-FFF2-40B4-BE49-F238E27FC236}">
                <a16:creationId xmlns:a16="http://schemas.microsoft.com/office/drawing/2014/main" id="{95418006-EC84-455A-98C6-7BE4EE2A09D7}"/>
              </a:ext>
            </a:extLst>
          </p:cNvPr>
          <p:cNvSpPr txBox="1">
            <a:spLocks noChangeArrowheads="1"/>
          </p:cNvSpPr>
          <p:nvPr/>
        </p:nvSpPr>
        <p:spPr bwMode="auto">
          <a:xfrm>
            <a:off x="6127750" y="4938713"/>
            <a:ext cx="2830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A is a </a:t>
            </a:r>
            <a:r>
              <a:rPr lang="en-US" altLang="en-US" u="sng"/>
              <a:t>broker</a:t>
            </a:r>
            <a:r>
              <a:rPr lang="en-US" altLang="en-US"/>
              <a:t> vertex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6F17605-F958-4359-9658-D51AE9DD0486}"/>
              </a:ext>
            </a:extLst>
          </p:cNvPr>
          <p:cNvSpPr>
            <a:spLocks noGrp="1"/>
          </p:cNvSpPr>
          <p:nvPr>
            <p:ph type="title"/>
          </p:nvPr>
        </p:nvSpPr>
        <p:spPr/>
        <p:txBody>
          <a:bodyPr/>
          <a:lstStyle/>
          <a:p>
            <a:r>
              <a:rPr lang="en-US" altLang="en-US">
                <a:ea typeface="ＭＳ Ｐゴシック" panose="020B0600070205080204" pitchFamily="34" charset="-128"/>
              </a:rPr>
              <a:t>Betweenness centrality </a:t>
            </a:r>
          </a:p>
        </p:txBody>
      </p:sp>
      <p:sp>
        <p:nvSpPr>
          <p:cNvPr id="30723" name="Content Placeholder 2">
            <a:extLst>
              <a:ext uri="{FF2B5EF4-FFF2-40B4-BE49-F238E27FC236}">
                <a16:creationId xmlns:a16="http://schemas.microsoft.com/office/drawing/2014/main" id="{AD9DE8CF-3322-487C-BDC2-65B2F0627403}"/>
              </a:ext>
            </a:extLst>
          </p:cNvPr>
          <p:cNvSpPr>
            <a:spLocks noGrp="1"/>
          </p:cNvSpPr>
          <p:nvPr>
            <p:ph idx="1"/>
          </p:nvPr>
        </p:nvSpPr>
        <p:spPr/>
        <p:txBody>
          <a:bodyPr/>
          <a:lstStyle/>
          <a:p>
            <a:r>
              <a:rPr lang="en-US" altLang="en-US">
                <a:ea typeface="ＭＳ Ｐゴシック" panose="020B0600070205080204" pitchFamily="34" charset="-128"/>
              </a:rPr>
              <a:t>Betweenness exhibits a large dynamic range of values</a:t>
            </a:r>
          </a:p>
          <a:p>
            <a:endParaRPr lang="en-US" altLang="en-US">
              <a:ea typeface="ＭＳ Ｐゴシック" panose="020B0600070205080204" pitchFamily="34" charset="-128"/>
            </a:endParaRPr>
          </a:p>
          <a:p>
            <a:r>
              <a:rPr lang="en-US" altLang="en-US">
                <a:ea typeface="ＭＳ Ｐゴシック" panose="020B0600070205080204" pitchFamily="34" charset="-128"/>
              </a:rPr>
              <a:t>For instance consider a star topology</a:t>
            </a:r>
          </a:p>
          <a:p>
            <a:pPr lvl="1"/>
            <a:r>
              <a:rPr lang="en-US" altLang="en-US">
                <a:ea typeface="ＭＳ Ｐゴシック" panose="020B0600070205080204" pitchFamily="34" charset="-128"/>
              </a:rPr>
              <a:t>Largest value is n</a:t>
            </a:r>
            <a:r>
              <a:rPr lang="en-US" altLang="en-US" baseline="30000">
                <a:ea typeface="ＭＳ Ｐゴシック" panose="020B0600070205080204" pitchFamily="34" charset="-128"/>
              </a:rPr>
              <a:t>2</a:t>
            </a:r>
            <a:r>
              <a:rPr lang="en-US" altLang="en-US">
                <a:ea typeface="ＭＳ Ｐゴシック" panose="020B0600070205080204" pitchFamily="34" charset="-128"/>
              </a:rPr>
              <a:t>-n+1 (why?)</a:t>
            </a:r>
          </a:p>
          <a:p>
            <a:pPr lvl="1"/>
            <a:r>
              <a:rPr lang="en-US" altLang="en-US">
                <a:ea typeface="ＭＳ Ｐゴシック" panose="020B0600070205080204" pitchFamily="34" charset="-128"/>
              </a:rPr>
              <a:t>Lowest value is 2n-1 (why?)</a:t>
            </a:r>
          </a:p>
          <a:p>
            <a:pPr lvl="1"/>
            <a:r>
              <a:rPr lang="en-US" altLang="en-US">
                <a:ea typeface="ＭＳ Ｐゴシック" panose="020B0600070205080204" pitchFamily="34" charset="-128"/>
              </a:rPr>
              <a:t>The ratio of largest to lowest is ≈(1/2)n</a:t>
            </a:r>
          </a:p>
          <a:p>
            <a:pPr lvl="1"/>
            <a:endParaRPr lang="en-US" altLang="en-US">
              <a:ea typeface="ＭＳ Ｐゴシック" panose="020B0600070205080204" pitchFamily="34" charset="-128"/>
            </a:endParaRPr>
          </a:p>
          <a:p>
            <a:pPr algn="just"/>
            <a:r>
              <a:rPr lang="en-US" altLang="en-US">
                <a:ea typeface="ＭＳ Ｐゴシック" panose="020B0600070205080204" pitchFamily="34" charset="-128"/>
              </a:rPr>
              <a:t>As network evolves betweenness values can shift but the ordering at the top of the list changes relatively infrequently</a:t>
            </a:r>
          </a:p>
        </p:txBody>
      </p:sp>
      <p:sp>
        <p:nvSpPr>
          <p:cNvPr id="30724" name="Slide Number Placeholder 3">
            <a:extLst>
              <a:ext uri="{FF2B5EF4-FFF2-40B4-BE49-F238E27FC236}">
                <a16:creationId xmlns:a16="http://schemas.microsoft.com/office/drawing/2014/main" id="{3B0892DA-C5B2-4FB1-897C-A73B529D158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3A469D7-6C6D-48F4-A930-6D6465BBC940}" type="slidenum">
              <a:rPr lang="en-US" altLang="en-US" sz="1000">
                <a:solidFill>
                  <a:srgbClr val="161616"/>
                </a:solidFill>
              </a:rPr>
              <a:pPr/>
              <a:t>28</a:t>
            </a:fld>
            <a:endParaRPr lang="en-US" altLang="en-US" sz="1000">
              <a:solidFill>
                <a:srgbClr val="161616"/>
              </a:solidFill>
            </a:endParaRPr>
          </a:p>
        </p:txBody>
      </p:sp>
      <p:pic>
        <p:nvPicPr>
          <p:cNvPr id="30725" name="Picture 4">
            <a:extLst>
              <a:ext uri="{FF2B5EF4-FFF2-40B4-BE49-F238E27FC236}">
                <a16:creationId xmlns:a16="http://schemas.microsoft.com/office/drawing/2014/main" id="{67F961EC-FC7B-4AC1-B21C-2C3FBD3FCB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56438" y="2047875"/>
            <a:ext cx="22987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12570D8-787A-406E-9A90-31460EDDAA6F}"/>
              </a:ext>
            </a:extLst>
          </p:cNvPr>
          <p:cNvSpPr>
            <a:spLocks noGrp="1"/>
          </p:cNvSpPr>
          <p:nvPr>
            <p:ph type="title"/>
          </p:nvPr>
        </p:nvSpPr>
        <p:spPr/>
        <p:txBody>
          <a:bodyPr/>
          <a:lstStyle/>
          <a:p>
            <a:r>
              <a:rPr lang="en-US" altLang="en-US">
                <a:ea typeface="ＭＳ Ｐゴシック" panose="020B0600070205080204" pitchFamily="34" charset="-128"/>
              </a:rPr>
              <a:t>Normalized betweenness</a:t>
            </a:r>
          </a:p>
        </p:txBody>
      </p:sp>
      <p:sp>
        <p:nvSpPr>
          <p:cNvPr id="31747" name="Content Placeholder 2">
            <a:extLst>
              <a:ext uri="{FF2B5EF4-FFF2-40B4-BE49-F238E27FC236}">
                <a16:creationId xmlns:a16="http://schemas.microsoft.com/office/drawing/2014/main" id="{4144F6E1-4306-4F2C-AF19-BE534F49DC29}"/>
              </a:ext>
            </a:extLst>
          </p:cNvPr>
          <p:cNvSpPr>
            <a:spLocks noGrp="1"/>
          </p:cNvSpPr>
          <p:nvPr>
            <p:ph idx="1"/>
          </p:nvPr>
        </p:nvSpPr>
        <p:spPr/>
        <p:txBody>
          <a:bodyPr/>
          <a:lstStyle/>
          <a:p>
            <a:pPr algn="just"/>
            <a:r>
              <a:rPr lang="en-US" altLang="en-US">
                <a:ea typeface="ＭＳ Ｐゴシック" panose="020B0600070205080204" pitchFamily="34" charset="-128"/>
              </a:rPr>
              <a:t>Some software tools make use of a normalized version of betweenness centrality</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natural choice is to divide it with the total number of (ordered) vertex pairs: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Other choice is to divide with the maximum possible value for the betweenness (rarely used):</a:t>
            </a:r>
          </a:p>
        </p:txBody>
      </p:sp>
      <p:sp>
        <p:nvSpPr>
          <p:cNvPr id="31748" name="Slide Number Placeholder 3">
            <a:extLst>
              <a:ext uri="{FF2B5EF4-FFF2-40B4-BE49-F238E27FC236}">
                <a16:creationId xmlns:a16="http://schemas.microsoft.com/office/drawing/2014/main" id="{881D28F3-5FFB-4D3E-BCB6-4CCE55410B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7A9057A1-3B74-4AA7-A27B-4842F6892568}" type="slidenum">
              <a:rPr lang="en-US" altLang="en-US" sz="1000">
                <a:solidFill>
                  <a:srgbClr val="161616"/>
                </a:solidFill>
              </a:rPr>
              <a:pPr/>
              <a:t>29</a:t>
            </a:fld>
            <a:endParaRPr lang="en-US" altLang="en-US" sz="1000">
              <a:solidFill>
                <a:srgbClr val="161616"/>
              </a:solidFill>
            </a:endParaRPr>
          </a:p>
        </p:txBody>
      </p:sp>
      <p:graphicFrame>
        <p:nvGraphicFramePr>
          <p:cNvPr id="31749" name="Object 4">
            <a:extLst>
              <a:ext uri="{FF2B5EF4-FFF2-40B4-BE49-F238E27FC236}">
                <a16:creationId xmlns:a16="http://schemas.microsoft.com/office/drawing/2014/main" id="{952D6F6D-4391-40AD-A3F0-1692A73CEFCC}"/>
              </a:ext>
            </a:extLst>
          </p:cNvPr>
          <p:cNvGraphicFramePr>
            <a:graphicFrameLocks noChangeAspect="1"/>
          </p:cNvGraphicFramePr>
          <p:nvPr/>
        </p:nvGraphicFramePr>
        <p:xfrm>
          <a:off x="4000500" y="3459163"/>
          <a:ext cx="1784350" cy="790575"/>
        </p:xfrm>
        <a:graphic>
          <a:graphicData uri="http://schemas.openxmlformats.org/presentationml/2006/ole">
            <mc:AlternateContent xmlns:mc="http://schemas.openxmlformats.org/markup-compatibility/2006">
              <mc:Choice xmlns:v="urn:schemas-microsoft-com:vml" Requires="v">
                <p:oleObj spid="_x0000_s31757" name="Equation" r:id="rId3" imgW="987120" imgH="429480" progId="Equation.3">
                  <p:embed/>
                </p:oleObj>
              </mc:Choice>
              <mc:Fallback>
                <p:oleObj name="Equation" r:id="rId3" imgW="987120" imgH="429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3459163"/>
                        <a:ext cx="17843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0" name="Object 5">
            <a:extLst>
              <a:ext uri="{FF2B5EF4-FFF2-40B4-BE49-F238E27FC236}">
                <a16:creationId xmlns:a16="http://schemas.microsoft.com/office/drawing/2014/main" id="{33E1EE83-D0C1-47EC-9BD6-E2C5FAC41158}"/>
              </a:ext>
            </a:extLst>
          </p:cNvPr>
          <p:cNvGraphicFramePr>
            <a:graphicFrameLocks noChangeAspect="1"/>
          </p:cNvGraphicFramePr>
          <p:nvPr/>
        </p:nvGraphicFramePr>
        <p:xfrm>
          <a:off x="3771900" y="5276850"/>
          <a:ext cx="2463800" cy="790575"/>
        </p:xfrm>
        <a:graphic>
          <a:graphicData uri="http://schemas.openxmlformats.org/presentationml/2006/ole">
            <mc:AlternateContent xmlns:mc="http://schemas.openxmlformats.org/markup-compatibility/2006">
              <mc:Choice xmlns:v="urn:schemas-microsoft-com:vml" Requires="v">
                <p:oleObj spid="_x0000_s31758" name="Equation" r:id="rId5" imgW="1371240" imgH="429480" progId="Equation.3">
                  <p:embed/>
                </p:oleObj>
              </mc:Choice>
              <mc:Fallback>
                <p:oleObj name="Equation" r:id="rId5" imgW="1371240" imgH="4294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5276850"/>
                        <a:ext cx="24638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EA2BF2C-E34E-40C3-B6AB-AEF202722828}"/>
              </a:ext>
            </a:extLst>
          </p:cNvPr>
          <p:cNvSpPr>
            <a:spLocks noGrp="1"/>
          </p:cNvSpPr>
          <p:nvPr>
            <p:ph type="title"/>
          </p:nvPr>
        </p:nvSpPr>
        <p:spPr/>
        <p:txBody>
          <a:bodyPr/>
          <a:lstStyle/>
          <a:p>
            <a:r>
              <a:rPr lang="en-US" altLang="en-US">
                <a:ea typeface="ＭＳ Ｐゴシック" panose="020B0600070205080204" pitchFamily="34" charset="-128"/>
              </a:rPr>
              <a:t>Eigenvector centrality</a:t>
            </a:r>
          </a:p>
        </p:txBody>
      </p:sp>
      <p:sp>
        <p:nvSpPr>
          <p:cNvPr id="5123" name="Content Placeholder 2">
            <a:extLst>
              <a:ext uri="{FF2B5EF4-FFF2-40B4-BE49-F238E27FC236}">
                <a16:creationId xmlns:a16="http://schemas.microsoft.com/office/drawing/2014/main" id="{5702FA16-38DF-48F7-8668-DAE58F701C92}"/>
              </a:ext>
            </a:extLst>
          </p:cNvPr>
          <p:cNvSpPr>
            <a:spLocks noGrp="1"/>
          </p:cNvSpPr>
          <p:nvPr>
            <p:ph idx="1"/>
          </p:nvPr>
        </p:nvSpPr>
        <p:spPr/>
        <p:txBody>
          <a:bodyPr/>
          <a:lstStyle/>
          <a:p>
            <a:pPr algn="just"/>
            <a:r>
              <a:rPr lang="en-US" altLang="en-US">
                <a:ea typeface="ＭＳ Ｐゴシック" panose="020B0600070205080204" pitchFamily="34" charset="-128"/>
              </a:rPr>
              <a:t>Degree centrality assumes all neighbors are equal </a:t>
            </a:r>
            <a:r>
              <a:rPr lang="en-US" altLang="en-US">
                <a:ea typeface="ＭＳ Ｐゴシック" panose="020B0600070205080204" pitchFamily="34" charset="-128"/>
                <a:sym typeface="Wingdings" panose="05000000000000000000" pitchFamily="2" charset="2"/>
              </a:rPr>
              <a:t> Only the number of neighbors matter</a:t>
            </a:r>
          </a:p>
          <a:p>
            <a:pPr lvl="1" algn="just"/>
            <a:r>
              <a:rPr lang="en-US" altLang="en-US">
                <a:ea typeface="ＭＳ Ｐゴシック" panose="020B0600070205080204" pitchFamily="34" charset="-128"/>
                <a:sym typeface="Wingdings" panose="05000000000000000000" pitchFamily="2" charset="2"/>
              </a:rPr>
              <a:t>However, in many circumstances the importance of a vertex increases if it is connected to important nodes  </a:t>
            </a:r>
            <a:r>
              <a:rPr lang="en-US" altLang="en-US" u="sng">
                <a:ea typeface="ＭＳ Ｐゴシック" panose="020B0600070205080204" pitchFamily="34" charset="-128"/>
                <a:sym typeface="Wingdings" panose="05000000000000000000" pitchFamily="2" charset="2"/>
              </a:rPr>
              <a:t>eigenvector centrality</a:t>
            </a:r>
            <a:endParaRPr lang="en-US" altLang="en-US">
              <a:ea typeface="ＭＳ Ｐゴシック" panose="020B0600070205080204" pitchFamily="34" charset="-128"/>
              <a:sym typeface="Wingdings" panose="05000000000000000000" pitchFamily="2" charset="2"/>
            </a:endParaRPr>
          </a:p>
          <a:p>
            <a:pPr lvl="1"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Assume initially everyone has score x</a:t>
            </a:r>
            <a:r>
              <a:rPr lang="en-US" altLang="en-US" baseline="-25000">
                <a:ea typeface="ＭＳ Ｐゴシック" panose="020B0600070205080204" pitchFamily="34" charset="-128"/>
                <a:sym typeface="Wingdings" panose="05000000000000000000" pitchFamily="2" charset="2"/>
              </a:rPr>
              <a:t>i</a:t>
            </a:r>
            <a:r>
              <a:rPr lang="en-US" altLang="en-US">
                <a:ea typeface="ＭＳ Ｐゴシック" panose="020B0600070205080204" pitchFamily="34" charset="-128"/>
                <a:sym typeface="Wingdings" panose="05000000000000000000" pitchFamily="2" charset="2"/>
              </a:rPr>
              <a:t>=1 and we update its centrality using the sum of the scores/centralities of his neighbor’s</a:t>
            </a:r>
          </a:p>
        </p:txBody>
      </p:sp>
      <p:sp>
        <p:nvSpPr>
          <p:cNvPr id="5124" name="Slide Number Placeholder 3">
            <a:extLst>
              <a:ext uri="{FF2B5EF4-FFF2-40B4-BE49-F238E27FC236}">
                <a16:creationId xmlns:a16="http://schemas.microsoft.com/office/drawing/2014/main" id="{0552FA0A-8A64-435C-8443-043102A05D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B7210CD2-64EF-4644-8603-6D8534EA2CCE}" type="slidenum">
              <a:rPr lang="en-US" altLang="en-US" sz="1000">
                <a:solidFill>
                  <a:srgbClr val="161616"/>
                </a:solidFill>
              </a:rPr>
              <a:pPr/>
              <a:t>3</a:t>
            </a:fld>
            <a:endParaRPr lang="en-US" altLang="en-US" sz="1000">
              <a:solidFill>
                <a:srgbClr val="161616"/>
              </a:solidFill>
            </a:endParaRPr>
          </a:p>
        </p:txBody>
      </p:sp>
      <p:graphicFrame>
        <p:nvGraphicFramePr>
          <p:cNvPr id="5125" name="Object 4">
            <a:extLst>
              <a:ext uri="{FF2B5EF4-FFF2-40B4-BE49-F238E27FC236}">
                <a16:creationId xmlns:a16="http://schemas.microsoft.com/office/drawing/2014/main" id="{1EA47528-D1EC-4638-A23E-0C59B416B26E}"/>
              </a:ext>
            </a:extLst>
          </p:cNvPr>
          <p:cNvGraphicFramePr>
            <a:graphicFrameLocks noChangeAspect="1"/>
          </p:cNvGraphicFramePr>
          <p:nvPr/>
        </p:nvGraphicFramePr>
        <p:xfrm>
          <a:off x="3165475" y="4684713"/>
          <a:ext cx="3594100" cy="1012825"/>
        </p:xfrm>
        <a:graphic>
          <a:graphicData uri="http://schemas.openxmlformats.org/presentationml/2006/ole">
            <mc:AlternateContent xmlns:mc="http://schemas.openxmlformats.org/markup-compatibility/2006">
              <mc:Choice xmlns:v="urn:schemas-microsoft-com:vml" Requires="v">
                <p:oleObj spid="_x0000_s5129" name="Equation" r:id="rId3" imgW="1380240" imgH="383760" progId="Equation.3">
                  <p:embed/>
                </p:oleObj>
              </mc:Choice>
              <mc:Fallback>
                <p:oleObj name="Equation" r:id="rId3" imgW="1380240" imgH="3837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4684713"/>
                        <a:ext cx="35941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75CF2D7-DA72-4E12-809F-C71C3741C4CF}"/>
              </a:ext>
            </a:extLst>
          </p:cNvPr>
          <p:cNvSpPr>
            <a:spLocks noGrp="1"/>
          </p:cNvSpPr>
          <p:nvPr>
            <p:ph type="title"/>
          </p:nvPr>
        </p:nvSpPr>
        <p:spPr/>
        <p:txBody>
          <a:bodyPr/>
          <a:lstStyle/>
          <a:p>
            <a:r>
              <a:rPr lang="en-US" altLang="en-US">
                <a:ea typeface="ＭＳ Ｐゴシック" panose="020B0600070205080204" pitchFamily="34" charset="-128"/>
              </a:rPr>
              <a:t>Flow betweeenness</a:t>
            </a:r>
          </a:p>
        </p:txBody>
      </p:sp>
      <p:sp>
        <p:nvSpPr>
          <p:cNvPr id="32771" name="Content Placeholder 2">
            <a:extLst>
              <a:ext uri="{FF2B5EF4-FFF2-40B4-BE49-F238E27FC236}">
                <a16:creationId xmlns:a16="http://schemas.microsoft.com/office/drawing/2014/main" id="{7D58E5D0-DA82-480B-925B-FCCE0009E914}"/>
              </a:ext>
            </a:extLst>
          </p:cNvPr>
          <p:cNvSpPr>
            <a:spLocks noGrp="1"/>
          </p:cNvSpPr>
          <p:nvPr>
            <p:ph idx="1"/>
          </p:nvPr>
        </p:nvSpPr>
        <p:spPr>
          <a:xfrm>
            <a:off x="661988" y="1122363"/>
            <a:ext cx="8831262" cy="4494212"/>
          </a:xfrm>
        </p:spPr>
        <p:txBody>
          <a:bodyPr/>
          <a:lstStyle/>
          <a:p>
            <a:r>
              <a:rPr lang="en-US" altLang="en-US">
                <a:ea typeface="ＭＳ Ｐゴシック" panose="020B0600070205080204" pitchFamily="34" charset="-128"/>
              </a:rPr>
              <a:t>In reality shortest paths are not always followed</a:t>
            </a:r>
          </a:p>
          <a:p>
            <a:pPr lvl="1" algn="just"/>
            <a:r>
              <a:rPr lang="en-US" altLang="en-US">
                <a:ea typeface="ＭＳ Ｐゴシック" panose="020B0600070205080204" pitchFamily="34" charset="-128"/>
              </a:rPr>
              <a:t>E.g., think of how many times you have heard some news about a friend of yours not from him/her directly but from a third person</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Flow betweenness makes some allowances for effects like this</a:t>
            </a:r>
          </a:p>
          <a:p>
            <a:pPr lvl="1" algn="just"/>
            <a:r>
              <a:rPr lang="en-US" altLang="en-US">
                <a:ea typeface="ＭＳ Ｐゴシック" panose="020B0600070205080204" pitchFamily="34" charset="-128"/>
              </a:rPr>
              <a:t>Relevance with maximum flow</a:t>
            </a:r>
          </a:p>
          <a:p>
            <a:pPr lvl="1" algn="just"/>
            <a:r>
              <a:rPr lang="en-US" altLang="en-US">
                <a:ea typeface="ＭＳ Ｐゴシック" panose="020B0600070205080204" pitchFamily="34" charset="-128"/>
              </a:rPr>
              <a:t>Is defined from the same equation but now n</a:t>
            </a:r>
            <a:r>
              <a:rPr lang="en-US" altLang="en-US" baseline="30000">
                <a:ea typeface="ＭＳ Ｐゴシック" panose="020B0600070205080204" pitchFamily="34" charset="-128"/>
              </a:rPr>
              <a:t>i</a:t>
            </a:r>
            <a:r>
              <a:rPr lang="en-US" altLang="en-US" baseline="-25000">
                <a:ea typeface="ＭＳ Ｐゴシック" panose="020B0600070205080204" pitchFamily="34" charset="-128"/>
              </a:rPr>
              <a:t>st </a:t>
            </a:r>
            <a:r>
              <a:rPr lang="en-US" altLang="en-US">
                <a:ea typeface="ＭＳ Ｐゴシック" panose="020B0600070205080204" pitchFamily="34" charset="-128"/>
              </a:rPr>
              <a:t>is the amount of flow through vertex i when the max flow is transmitted from s to t</a:t>
            </a:r>
          </a:p>
          <a:p>
            <a:pPr lvl="1" algn="just"/>
            <a:endParaRPr lang="en-US" altLang="en-US">
              <a:ea typeface="ＭＳ Ｐゴシック" panose="020B0600070205080204" pitchFamily="34" charset="-128"/>
            </a:endParaRPr>
          </a:p>
          <a:p>
            <a:pPr lvl="1"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From Menger’s theorem, n</a:t>
            </a:r>
            <a:r>
              <a:rPr lang="en-US" altLang="en-US" baseline="30000">
                <a:ea typeface="ＭＳ Ｐゴシック" panose="020B0600070205080204" pitchFamily="34" charset="-128"/>
              </a:rPr>
              <a:t>i</a:t>
            </a:r>
            <a:r>
              <a:rPr lang="en-US" altLang="en-US" baseline="-25000">
                <a:ea typeface="ＭＳ Ｐゴシック" panose="020B0600070205080204" pitchFamily="34" charset="-128"/>
              </a:rPr>
              <a:t>st </a:t>
            </a:r>
            <a:r>
              <a:rPr lang="en-US" altLang="en-US">
                <a:ea typeface="ＭＳ Ｐゴシック" panose="020B0600070205080204" pitchFamily="34" charset="-128"/>
              </a:rPr>
              <a:t>is the number of edge independent paths between s and t that pass through i</a:t>
            </a:r>
          </a:p>
        </p:txBody>
      </p:sp>
      <p:sp>
        <p:nvSpPr>
          <p:cNvPr id="32772" name="Slide Number Placeholder 3">
            <a:extLst>
              <a:ext uri="{FF2B5EF4-FFF2-40B4-BE49-F238E27FC236}">
                <a16:creationId xmlns:a16="http://schemas.microsoft.com/office/drawing/2014/main" id="{CCAAD432-0A76-423C-944A-A1A061130B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2FBB81D-44A4-42FB-972B-020E59280875}" type="slidenum">
              <a:rPr lang="en-US" altLang="en-US" sz="1000">
                <a:solidFill>
                  <a:srgbClr val="161616"/>
                </a:solidFill>
              </a:rPr>
              <a:pPr/>
              <a:t>30</a:t>
            </a:fld>
            <a:endParaRPr lang="en-US" altLang="en-US" sz="1000">
              <a:solidFill>
                <a:srgbClr val="161616"/>
              </a:solidFill>
            </a:endParaRPr>
          </a:p>
        </p:txBody>
      </p:sp>
      <p:graphicFrame>
        <p:nvGraphicFramePr>
          <p:cNvPr id="32773" name="Object 4">
            <a:extLst>
              <a:ext uri="{FF2B5EF4-FFF2-40B4-BE49-F238E27FC236}">
                <a16:creationId xmlns:a16="http://schemas.microsoft.com/office/drawing/2014/main" id="{9123300A-7792-49CD-87F4-F8E492144B93}"/>
              </a:ext>
            </a:extLst>
          </p:cNvPr>
          <p:cNvGraphicFramePr>
            <a:graphicFrameLocks noChangeAspect="1"/>
          </p:cNvGraphicFramePr>
          <p:nvPr/>
        </p:nvGraphicFramePr>
        <p:xfrm>
          <a:off x="4213225" y="5008563"/>
          <a:ext cx="1579563" cy="727075"/>
        </p:xfrm>
        <a:graphic>
          <a:graphicData uri="http://schemas.openxmlformats.org/presentationml/2006/ole">
            <mc:AlternateContent xmlns:mc="http://schemas.openxmlformats.org/markup-compatibility/2006">
              <mc:Choice xmlns:v="urn:schemas-microsoft-com:vml" Requires="v">
                <p:oleObj spid="_x0000_s32777" name="Equation" r:id="rId4" imgW="786240" imgH="356400" progId="Equation.3">
                  <p:embed/>
                </p:oleObj>
              </mc:Choice>
              <mc:Fallback>
                <p:oleObj name="Equation" r:id="rId4" imgW="786240" imgH="35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25" y="5008563"/>
                        <a:ext cx="15795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7C22AEFD-AC44-4680-B64F-7CD444C38593}"/>
              </a:ext>
            </a:extLst>
          </p:cNvPr>
          <p:cNvSpPr>
            <a:spLocks noGrp="1"/>
          </p:cNvSpPr>
          <p:nvPr>
            <p:ph type="title"/>
          </p:nvPr>
        </p:nvSpPr>
        <p:spPr/>
        <p:txBody>
          <a:bodyPr/>
          <a:lstStyle/>
          <a:p>
            <a:r>
              <a:rPr lang="en-US" altLang="en-US">
                <a:ea typeface="ＭＳ Ｐゴシック" panose="020B0600070205080204" pitchFamily="34" charset="-128"/>
              </a:rPr>
              <a:t>Flow betweenness</a:t>
            </a:r>
          </a:p>
        </p:txBody>
      </p:sp>
      <p:sp>
        <p:nvSpPr>
          <p:cNvPr id="3" name="Content Placeholder 2">
            <a:extLst>
              <a:ext uri="{FF2B5EF4-FFF2-40B4-BE49-F238E27FC236}">
                <a16:creationId xmlns:a16="http://schemas.microsoft.com/office/drawing/2014/main" id="{BB31E8E5-5617-488F-BC9E-E48202F13065}"/>
              </a:ext>
            </a:extLst>
          </p:cNvPr>
          <p:cNvSpPr>
            <a:spLocks noGrp="1"/>
          </p:cNvSpPr>
          <p:nvPr>
            <p:ph idx="1"/>
          </p:nvPr>
        </p:nvSpPr>
        <p:spPr/>
        <p:txBody>
          <a:bodyPr/>
          <a:lstStyle/>
          <a:p>
            <a:pPr>
              <a:buFont typeface="Wingdings" charset="0"/>
              <a:buChar char="l"/>
              <a:defRPr/>
            </a:pPr>
            <a:r>
              <a:rPr lang="en-US" dirty="0"/>
              <a:t>The edge independent paths are not necessarily unique</a:t>
            </a:r>
          </a:p>
          <a:p>
            <a:pPr lvl="1" algn="just">
              <a:buFont typeface="Wingdings" charset="0"/>
              <a:buChar char="§"/>
              <a:defRPr/>
            </a:pPr>
            <a:r>
              <a:rPr lang="en-US" dirty="0"/>
              <a:t>Some vertices might be part of one maximal set of edge independent paths but not of others</a:t>
            </a:r>
          </a:p>
          <a:p>
            <a:pPr lvl="1" algn="just">
              <a:buFont typeface="Wingdings" charset="0"/>
              <a:buChar char="§"/>
              <a:defRPr/>
            </a:pPr>
            <a:endParaRPr lang="en-US" dirty="0"/>
          </a:p>
          <a:p>
            <a:pPr algn="just">
              <a:buFont typeface="Wingdings" charset="0"/>
              <a:buChar char="l"/>
              <a:defRPr/>
            </a:pPr>
            <a:r>
              <a:rPr lang="en-US" dirty="0"/>
              <a:t>Freeman </a:t>
            </a:r>
            <a:r>
              <a:rPr lang="en-US" i="1" dirty="0"/>
              <a:t>et al.</a:t>
            </a:r>
            <a:r>
              <a:rPr lang="en-US" dirty="0"/>
              <a:t> define the flow through</a:t>
            </a:r>
          </a:p>
          <a:p>
            <a:pPr marL="0" indent="0" algn="just">
              <a:buFont typeface="Wingdings" charset="0"/>
              <a:buNone/>
              <a:defRPr/>
            </a:pPr>
            <a:r>
              <a:rPr lang="en-US" dirty="0"/>
              <a:t>a vertex, such as A, to be the maximum</a:t>
            </a:r>
          </a:p>
          <a:p>
            <a:pPr marL="0" indent="0" algn="just">
              <a:buFont typeface="Wingdings" charset="0"/>
              <a:buNone/>
              <a:defRPr/>
            </a:pPr>
            <a:r>
              <a:rPr lang="en-US" dirty="0"/>
              <a:t>possible flow over all possible choices</a:t>
            </a:r>
          </a:p>
          <a:p>
            <a:pPr marL="0" indent="0" algn="just">
              <a:buFont typeface="Wingdings" charset="0"/>
              <a:buNone/>
              <a:defRPr/>
            </a:pPr>
            <a:r>
              <a:rPr lang="en-US" dirty="0"/>
              <a:t>of paths</a:t>
            </a:r>
          </a:p>
          <a:p>
            <a:pPr lvl="1" algn="just">
              <a:buFont typeface="Wingdings" charset="0"/>
              <a:buChar char="§"/>
              <a:defRPr/>
            </a:pPr>
            <a:r>
              <a:rPr lang="en-US" dirty="0"/>
              <a:t>Hence, in the topology presented the flow between s and t would contribute 1 to the centrality of A</a:t>
            </a:r>
          </a:p>
        </p:txBody>
      </p:sp>
      <p:sp>
        <p:nvSpPr>
          <p:cNvPr id="33796" name="Slide Number Placeholder 3">
            <a:extLst>
              <a:ext uri="{FF2B5EF4-FFF2-40B4-BE49-F238E27FC236}">
                <a16:creationId xmlns:a16="http://schemas.microsoft.com/office/drawing/2014/main" id="{71449CC6-F477-46EF-8E1D-7962896EAE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6C515039-E609-49DE-BB2C-5496AC78D5CF}" type="slidenum">
              <a:rPr lang="en-US" altLang="en-US" sz="1000">
                <a:solidFill>
                  <a:srgbClr val="161616"/>
                </a:solidFill>
              </a:rPr>
              <a:pPr/>
              <a:t>31</a:t>
            </a:fld>
            <a:endParaRPr lang="en-US" altLang="en-US" sz="1000">
              <a:solidFill>
                <a:srgbClr val="161616"/>
              </a:solidFill>
            </a:endParaRPr>
          </a:p>
        </p:txBody>
      </p:sp>
      <p:pic>
        <p:nvPicPr>
          <p:cNvPr id="33797" name="Picture 4">
            <a:extLst>
              <a:ext uri="{FF2B5EF4-FFF2-40B4-BE49-F238E27FC236}">
                <a16:creationId xmlns:a16="http://schemas.microsoft.com/office/drawing/2014/main" id="{CCCB6635-B76E-4070-8F2E-7CA1802896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5575" y="2370138"/>
            <a:ext cx="30289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8C5C713-5800-4ABB-816D-F52550872FAA}"/>
              </a:ext>
            </a:extLst>
          </p:cNvPr>
          <p:cNvSpPr>
            <a:spLocks noGrp="1"/>
          </p:cNvSpPr>
          <p:nvPr>
            <p:ph type="title"/>
          </p:nvPr>
        </p:nvSpPr>
        <p:spPr/>
        <p:txBody>
          <a:bodyPr/>
          <a:lstStyle/>
          <a:p>
            <a:r>
              <a:rPr lang="en-US" altLang="en-US">
                <a:ea typeface="ＭＳ Ｐゴシック" panose="020B0600070205080204" pitchFamily="34" charset="-128"/>
              </a:rPr>
              <a:t>Random-walk betweenness</a:t>
            </a:r>
          </a:p>
        </p:txBody>
      </p:sp>
      <p:sp>
        <p:nvSpPr>
          <p:cNvPr id="34819" name="Content Placeholder 2">
            <a:extLst>
              <a:ext uri="{FF2B5EF4-FFF2-40B4-BE49-F238E27FC236}">
                <a16:creationId xmlns:a16="http://schemas.microsoft.com/office/drawing/2014/main" id="{E9A3682F-C388-4C4F-B33F-73E33B738EAD}"/>
              </a:ext>
            </a:extLst>
          </p:cNvPr>
          <p:cNvSpPr>
            <a:spLocks noGrp="1"/>
          </p:cNvSpPr>
          <p:nvPr>
            <p:ph idx="1"/>
          </p:nvPr>
        </p:nvSpPr>
        <p:spPr/>
        <p:txBody>
          <a:bodyPr/>
          <a:lstStyle/>
          <a:p>
            <a:r>
              <a:rPr lang="en-US" altLang="en-US">
                <a:ea typeface="ＭＳ Ｐゴシック" panose="020B0600070205080204" pitchFamily="34" charset="-128"/>
              </a:rPr>
              <a:t>Flow centrality might miss shortest paths at all</a:t>
            </a:r>
          </a:p>
          <a:p>
            <a:pPr lvl="1" algn="just"/>
            <a:r>
              <a:rPr lang="en-US" altLang="en-US">
                <a:ea typeface="ＭＳ Ｐゴシック" panose="020B0600070205080204" pitchFamily="34" charset="-128"/>
              </a:rPr>
              <a:t>Hence, no matter which definition we are using from the ones presented we might not consider important paths for different reasons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 </a:t>
            </a:r>
            <a:r>
              <a:rPr lang="en-US" altLang="en-US" u="sng">
                <a:ea typeface="ＭＳ Ｐゴシック" panose="020B0600070205080204" pitchFamily="34" charset="-128"/>
              </a:rPr>
              <a:t>Random-walk betweenness</a:t>
            </a:r>
            <a:r>
              <a:rPr lang="en-US" altLang="en-US">
                <a:ea typeface="ＭＳ Ｐゴシック" panose="020B0600070205080204" pitchFamily="34" charset="-128"/>
              </a:rPr>
              <a:t> aims at counting all paths</a:t>
            </a:r>
          </a:p>
          <a:p>
            <a:pPr lvl="1" algn="just"/>
            <a:r>
              <a:rPr lang="en-US" altLang="en-US">
                <a:ea typeface="ＭＳ Ｐゴシック" panose="020B0600070205080204" pitchFamily="34" charset="-128"/>
              </a:rPr>
              <a:t>Traffic between s and t is thought as following a random-walk with absorbing state (state t)</a:t>
            </a:r>
          </a:p>
          <a:p>
            <a:pPr lvl="1" algn="just"/>
            <a:r>
              <a:rPr lang="en-US" altLang="en-US">
                <a:ea typeface="ＭＳ Ｐゴシック" panose="020B0600070205080204" pitchFamily="34" charset="-128"/>
              </a:rPr>
              <a:t>n</a:t>
            </a:r>
            <a:r>
              <a:rPr lang="en-US" altLang="en-US" baseline="30000">
                <a:ea typeface="ＭＳ Ｐゴシック" panose="020B0600070205080204" pitchFamily="34" charset="-128"/>
              </a:rPr>
              <a:t>i</a:t>
            </a:r>
            <a:r>
              <a:rPr lang="en-US" altLang="en-US" baseline="-25000">
                <a:ea typeface="ＭＳ Ｐゴシック" panose="020B0600070205080204" pitchFamily="34" charset="-128"/>
              </a:rPr>
              <a:t>st </a:t>
            </a:r>
            <a:r>
              <a:rPr lang="en-US" altLang="en-US">
                <a:ea typeface="ＭＳ Ｐゴシック" panose="020B0600070205080204" pitchFamily="34" charset="-128"/>
              </a:rPr>
              <a:t>is the number of times that the random walk from s to t passed through node i averaged over many repetitions of the walk</a:t>
            </a:r>
          </a:p>
        </p:txBody>
      </p:sp>
      <p:sp>
        <p:nvSpPr>
          <p:cNvPr id="34820" name="Slide Number Placeholder 3">
            <a:extLst>
              <a:ext uri="{FF2B5EF4-FFF2-40B4-BE49-F238E27FC236}">
                <a16:creationId xmlns:a16="http://schemas.microsoft.com/office/drawing/2014/main" id="{2DC93913-2490-4534-BDE6-3991E2F377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3836DC3-1B49-4F29-BE8D-085E13813D05}" type="slidenum">
              <a:rPr lang="en-US" altLang="en-US" sz="1000">
                <a:solidFill>
                  <a:srgbClr val="161616"/>
                </a:solidFill>
              </a:rPr>
              <a:pPr/>
              <a:t>32</a:t>
            </a:fld>
            <a:endParaRPr lang="en-US" altLang="en-US" sz="1000">
              <a:solidFill>
                <a:srgbClr val="161616"/>
              </a:solidFill>
            </a:endParaRPr>
          </a:p>
        </p:txBody>
      </p:sp>
      <p:graphicFrame>
        <p:nvGraphicFramePr>
          <p:cNvPr id="34821" name="Object 4">
            <a:extLst>
              <a:ext uri="{FF2B5EF4-FFF2-40B4-BE49-F238E27FC236}">
                <a16:creationId xmlns:a16="http://schemas.microsoft.com/office/drawing/2014/main" id="{B716F2D7-B769-41CB-8815-97D298ACCDF0}"/>
              </a:ext>
            </a:extLst>
          </p:cNvPr>
          <p:cNvGraphicFramePr>
            <a:graphicFrameLocks noChangeAspect="1"/>
          </p:cNvGraphicFramePr>
          <p:nvPr/>
        </p:nvGraphicFramePr>
        <p:xfrm>
          <a:off x="4213225" y="5432425"/>
          <a:ext cx="1579563" cy="727075"/>
        </p:xfrm>
        <a:graphic>
          <a:graphicData uri="http://schemas.openxmlformats.org/presentationml/2006/ole">
            <mc:AlternateContent xmlns:mc="http://schemas.openxmlformats.org/markup-compatibility/2006">
              <mc:Choice xmlns:v="urn:schemas-microsoft-com:vml" Requires="v">
                <p:oleObj spid="_x0000_s34825" name="Equation" r:id="rId3" imgW="786240" imgH="356400" progId="Equation.3">
                  <p:embed/>
                </p:oleObj>
              </mc:Choice>
              <mc:Fallback>
                <p:oleObj name="Equation" r:id="rId3" imgW="786240" imgH="35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225" y="5432425"/>
                        <a:ext cx="15795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6045814-7AE7-4322-9E31-7A5A9E052AC0}"/>
              </a:ext>
            </a:extLst>
          </p:cNvPr>
          <p:cNvSpPr>
            <a:spLocks noGrp="1"/>
          </p:cNvSpPr>
          <p:nvPr>
            <p:ph type="title"/>
          </p:nvPr>
        </p:nvSpPr>
        <p:spPr/>
        <p:txBody>
          <a:bodyPr/>
          <a:lstStyle/>
          <a:p>
            <a:r>
              <a:rPr lang="en-US" altLang="en-US">
                <a:ea typeface="ＭＳ Ｐゴシック" panose="020B0600070205080204" pitchFamily="34" charset="-128"/>
              </a:rPr>
              <a:t>Random-walk betweenness</a:t>
            </a:r>
          </a:p>
        </p:txBody>
      </p:sp>
      <p:sp>
        <p:nvSpPr>
          <p:cNvPr id="35843" name="Content Placeholder 2">
            <a:extLst>
              <a:ext uri="{FF2B5EF4-FFF2-40B4-BE49-F238E27FC236}">
                <a16:creationId xmlns:a16="http://schemas.microsoft.com/office/drawing/2014/main" id="{1E6A75B7-F0A8-4C58-87BC-22FE9C2E97CC}"/>
              </a:ext>
            </a:extLst>
          </p:cNvPr>
          <p:cNvSpPr>
            <a:spLocks noGrp="1"/>
          </p:cNvSpPr>
          <p:nvPr>
            <p:ph idx="1"/>
          </p:nvPr>
        </p:nvSpPr>
        <p:spPr/>
        <p:txBody>
          <a:bodyPr/>
          <a:lstStyle/>
          <a:p>
            <a:pPr algn="just"/>
            <a:r>
              <a:rPr lang="en-US" altLang="en-US">
                <a:ea typeface="ＭＳ Ｐゴシック" panose="020B0600070205080204" pitchFamily="34" charset="-128"/>
              </a:rPr>
              <a:t>Random-walk betweenness captures the betweenness centrality of a vertex in a network where information wonders around in the network at random</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On the opposite extreme shortest path betweenness captures the centrality when information flows over a known path</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truth is a real network should lay somewhere in between…</a:t>
            </a:r>
          </a:p>
          <a:p>
            <a:pPr algn="just"/>
            <a:endParaRPr lang="en-US" altLang="en-US">
              <a:ea typeface="ＭＳ Ｐゴシック" panose="020B0600070205080204" pitchFamily="34" charset="-128"/>
            </a:endParaRPr>
          </a:p>
          <a:p>
            <a:pPr algn="just">
              <a:buFont typeface="Wingdings" panose="05000000000000000000" pitchFamily="2" charset="2"/>
              <a:buNone/>
            </a:pPr>
            <a:endParaRPr lang="en-US" altLang="en-US">
              <a:ea typeface="ＭＳ Ｐゴシック" panose="020B0600070205080204" pitchFamily="34" charset="-128"/>
            </a:endParaRPr>
          </a:p>
        </p:txBody>
      </p:sp>
      <p:sp>
        <p:nvSpPr>
          <p:cNvPr id="35844" name="Slide Number Placeholder 3">
            <a:extLst>
              <a:ext uri="{FF2B5EF4-FFF2-40B4-BE49-F238E27FC236}">
                <a16:creationId xmlns:a16="http://schemas.microsoft.com/office/drawing/2014/main" id="{1D3DC5A0-2C37-48A1-81AE-4EF3008A86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93EB0DF-51D1-42B0-9562-5927D05674C0}" type="slidenum">
              <a:rPr lang="en-US" altLang="en-US" sz="1000">
                <a:solidFill>
                  <a:srgbClr val="161616"/>
                </a:solidFill>
              </a:rPr>
              <a:pPr/>
              <a:t>33</a:t>
            </a:fld>
            <a:endParaRPr lang="en-US" altLang="en-US" sz="1000">
              <a:solidFill>
                <a:srgbClr val="161616"/>
              </a:solidFill>
            </a:endParaRPr>
          </a:p>
        </p:txBody>
      </p:sp>
      <p:sp>
        <p:nvSpPr>
          <p:cNvPr id="35845" name="TextBox 4">
            <a:extLst>
              <a:ext uri="{FF2B5EF4-FFF2-40B4-BE49-F238E27FC236}">
                <a16:creationId xmlns:a16="http://schemas.microsoft.com/office/drawing/2014/main" id="{D370942B-AF21-4709-95B7-4B3D34CACDD5}"/>
              </a:ext>
            </a:extLst>
          </p:cNvPr>
          <p:cNvSpPr txBox="1">
            <a:spLocks noChangeArrowheads="1"/>
          </p:cNvSpPr>
          <p:nvPr/>
        </p:nvSpPr>
        <p:spPr bwMode="auto">
          <a:xfrm>
            <a:off x="3449638" y="5842000"/>
            <a:ext cx="6183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S.P. Borgatti, “Centrality and Network Flow”,</a:t>
            </a:r>
          </a:p>
          <a:p>
            <a:r>
              <a:rPr lang="en-US" altLang="en-US"/>
              <a:t>Social Networks </a:t>
            </a:r>
            <a:r>
              <a:rPr lang="en-US" altLang="en-US" b="1"/>
              <a:t>27</a:t>
            </a:r>
            <a:r>
              <a:rPr lang="en-US" altLang="en-US"/>
              <a:t>, 55-71 (2005)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97ECEA37-8DD1-4814-8E82-7635C108D1E1}"/>
              </a:ext>
            </a:extLst>
          </p:cNvPr>
          <p:cNvSpPr>
            <a:spLocks noGrp="1"/>
          </p:cNvSpPr>
          <p:nvPr>
            <p:ph type="title"/>
          </p:nvPr>
        </p:nvSpPr>
        <p:spPr/>
        <p:txBody>
          <a:bodyPr/>
          <a:lstStyle/>
          <a:p>
            <a:r>
              <a:rPr lang="en-US" altLang="en-US">
                <a:ea typeface="ＭＳ Ｐゴシック" panose="020B0600070205080204" pitchFamily="34" charset="-128"/>
              </a:rPr>
              <a:t>Groups of vertices (Social Cohesion)</a:t>
            </a:r>
          </a:p>
        </p:txBody>
      </p:sp>
      <p:sp>
        <p:nvSpPr>
          <p:cNvPr id="36867" name="Content Placeholder 2">
            <a:extLst>
              <a:ext uri="{FF2B5EF4-FFF2-40B4-BE49-F238E27FC236}">
                <a16:creationId xmlns:a16="http://schemas.microsoft.com/office/drawing/2014/main" id="{C2DA6552-5A8E-4B58-AE4E-8E15522AC0B5}"/>
              </a:ext>
            </a:extLst>
          </p:cNvPr>
          <p:cNvSpPr>
            <a:spLocks noGrp="1"/>
          </p:cNvSpPr>
          <p:nvPr>
            <p:ph idx="1"/>
          </p:nvPr>
        </p:nvSpPr>
        <p:spPr/>
        <p:txBody>
          <a:bodyPr/>
          <a:lstStyle/>
          <a:p>
            <a:pPr algn="just"/>
            <a:r>
              <a:rPr lang="en-US" altLang="en-US" u="sng">
                <a:ea typeface="ＭＳ Ｐゴシック" panose="020B0600070205080204" pitchFamily="34" charset="-128"/>
              </a:rPr>
              <a:t>Clique</a:t>
            </a:r>
            <a:r>
              <a:rPr lang="en-US" altLang="en-US">
                <a:ea typeface="ＭＳ Ｐゴシック" panose="020B0600070205080204" pitchFamily="34" charset="-128"/>
              </a:rPr>
              <a:t> is a maximal subset of the vertices in an undirected network such that every member of the set is connected by an edge to any other vertex</a:t>
            </a:r>
          </a:p>
          <a:p>
            <a:pPr lvl="1" algn="just"/>
            <a:r>
              <a:rPr lang="en-US" altLang="en-US">
                <a:ea typeface="ＭＳ Ｐゴシック" panose="020B0600070205080204" pitchFamily="34" charset="-128"/>
              </a:rPr>
              <a:t>Cliques can overlap </a:t>
            </a:r>
            <a:r>
              <a:rPr lang="en-US" altLang="en-US">
                <a:ea typeface="ＭＳ Ｐゴシック" panose="020B0600070205080204" pitchFamily="34" charset="-128"/>
                <a:sym typeface="Wingdings" panose="05000000000000000000" pitchFamily="2" charset="2"/>
              </a:rPr>
              <a:t> they can share one or more vertices</a:t>
            </a:r>
          </a:p>
          <a:p>
            <a:pPr lvl="1"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rPr>
              <a:t>A clique in an otherwise sparse network, indicates a highly cohesive subgroup</a:t>
            </a:r>
          </a:p>
          <a:p>
            <a:pPr lvl="1" algn="just"/>
            <a:endParaRPr lang="en-US" altLang="en-US" u="sng">
              <a:ea typeface="ＭＳ Ｐゴシック" panose="020B0600070205080204" pitchFamily="34" charset="-128"/>
            </a:endParaRPr>
          </a:p>
          <a:p>
            <a:pPr algn="just"/>
            <a:r>
              <a:rPr lang="en-US" altLang="en-US">
                <a:ea typeface="ＭＳ Ｐゴシック" panose="020B0600070205080204" pitchFamily="34" charset="-128"/>
              </a:rPr>
              <a:t>The requirement of being connected to all other members is strict</a:t>
            </a:r>
          </a:p>
          <a:p>
            <a:pPr lvl="1" algn="just"/>
            <a:r>
              <a:rPr lang="en-US" altLang="en-US">
                <a:ea typeface="ＭＳ Ｐゴシック" panose="020B0600070205080204" pitchFamily="34" charset="-128"/>
              </a:rPr>
              <a:t>In real networks, people might be connected to most but not all of their acquaintances </a:t>
            </a:r>
          </a:p>
        </p:txBody>
      </p:sp>
      <p:sp>
        <p:nvSpPr>
          <p:cNvPr id="36868" name="Slide Number Placeholder 3">
            <a:extLst>
              <a:ext uri="{FF2B5EF4-FFF2-40B4-BE49-F238E27FC236}">
                <a16:creationId xmlns:a16="http://schemas.microsoft.com/office/drawing/2014/main" id="{76C7E60D-9EE6-4A51-B362-F03E71883A3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64B4ADB-81E6-401E-85EF-CF77CF24C8DF}" type="slidenum">
              <a:rPr lang="en-US" altLang="en-US" sz="1000">
                <a:solidFill>
                  <a:srgbClr val="161616"/>
                </a:solidFill>
              </a:rPr>
              <a:pPr/>
              <a:t>34</a:t>
            </a:fld>
            <a:endParaRPr lang="en-US" altLang="en-US" sz="1000">
              <a:solidFill>
                <a:srgbClr val="16161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2A427212-1A72-4294-B0C0-C02C20CF2933}"/>
              </a:ext>
            </a:extLst>
          </p:cNvPr>
          <p:cNvSpPr>
            <a:spLocks noGrp="1"/>
          </p:cNvSpPr>
          <p:nvPr>
            <p:ph type="title"/>
          </p:nvPr>
        </p:nvSpPr>
        <p:spPr/>
        <p:txBody>
          <a:bodyPr/>
          <a:lstStyle/>
          <a:p>
            <a:r>
              <a:rPr lang="en-US" altLang="en-US">
                <a:ea typeface="ＭＳ Ｐゴシック" panose="020B0600070205080204" pitchFamily="34" charset="-128"/>
              </a:rPr>
              <a:t>k-plex</a:t>
            </a:r>
          </a:p>
        </p:txBody>
      </p:sp>
      <p:sp>
        <p:nvSpPr>
          <p:cNvPr id="37891" name="Content Placeholder 2">
            <a:extLst>
              <a:ext uri="{FF2B5EF4-FFF2-40B4-BE49-F238E27FC236}">
                <a16:creationId xmlns:a16="http://schemas.microsoft.com/office/drawing/2014/main" id="{43901CBB-1A00-4E5B-8A79-49E4A5FFE846}"/>
              </a:ext>
            </a:extLst>
          </p:cNvPr>
          <p:cNvSpPr>
            <a:spLocks noGrp="1"/>
          </p:cNvSpPr>
          <p:nvPr>
            <p:ph idx="1"/>
          </p:nvPr>
        </p:nvSpPr>
        <p:spPr>
          <a:xfrm>
            <a:off x="633413" y="1177925"/>
            <a:ext cx="8831262" cy="4494213"/>
          </a:xfrm>
        </p:spPr>
        <p:txBody>
          <a:bodyPr/>
          <a:lstStyle/>
          <a:p>
            <a:pPr algn="just"/>
            <a:r>
              <a:rPr lang="en-US" altLang="en-US" u="sng">
                <a:ea typeface="ＭＳ Ｐゴシック" panose="020B0600070205080204" pitchFamily="34" charset="-128"/>
              </a:rPr>
              <a:t>k-plex</a:t>
            </a:r>
            <a:r>
              <a:rPr lang="en-US" altLang="en-US">
                <a:ea typeface="ＭＳ Ｐゴシック" panose="020B0600070205080204" pitchFamily="34" charset="-128"/>
              </a:rPr>
              <a:t> of size n is a maximal subset of n vertices within a network such that each vertex is connected (by an edge) to at least n-k of the others</a:t>
            </a:r>
          </a:p>
          <a:p>
            <a:pPr lvl="1" algn="just"/>
            <a:r>
              <a:rPr lang="en-US" altLang="en-US">
                <a:ea typeface="ＭＳ Ｐゴシック" panose="020B0600070205080204" pitchFamily="34" charset="-128"/>
              </a:rPr>
              <a:t>For k=1 we have the ordinary cliques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Similar to cliques k-plexes can be overlapping </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k-plexes is a useful concept on social network analysis but there is no solid rule what value k should take</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Another generalization of cliques (and k-plexes) is one where we could specify that each member should be connected to a </a:t>
            </a:r>
            <a:r>
              <a:rPr lang="en-US" altLang="en-US" i="1">
                <a:ea typeface="ＭＳ Ｐゴシック" panose="020B0600070205080204" pitchFamily="34" charset="-128"/>
              </a:rPr>
              <a:t>fraction</a:t>
            </a:r>
            <a:r>
              <a:rPr lang="en-US" altLang="en-US">
                <a:ea typeface="ＭＳ Ｐゴシック" panose="020B0600070205080204" pitchFamily="34" charset="-128"/>
              </a:rPr>
              <a:t> of the others (e.g., 50% or 75% etc.)</a:t>
            </a:r>
          </a:p>
        </p:txBody>
      </p:sp>
      <p:sp>
        <p:nvSpPr>
          <p:cNvPr id="37892" name="Slide Number Placeholder 3">
            <a:extLst>
              <a:ext uri="{FF2B5EF4-FFF2-40B4-BE49-F238E27FC236}">
                <a16:creationId xmlns:a16="http://schemas.microsoft.com/office/drawing/2014/main" id="{0EE1A4B9-8B65-4503-ACDC-449F1760B2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9A308931-B53B-49D9-BE7B-0D6CFD7298B0}" type="slidenum">
              <a:rPr lang="en-US" altLang="en-US" sz="1000">
                <a:solidFill>
                  <a:srgbClr val="161616"/>
                </a:solidFill>
              </a:rPr>
              <a:pPr/>
              <a:t>35</a:t>
            </a:fld>
            <a:endParaRPr lang="en-US" altLang="en-US" sz="1000">
              <a:solidFill>
                <a:srgbClr val="16161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17612332-4B11-413F-B930-E5DBBA81487C}"/>
              </a:ext>
            </a:extLst>
          </p:cNvPr>
          <p:cNvSpPr>
            <a:spLocks noGrp="1"/>
          </p:cNvSpPr>
          <p:nvPr>
            <p:ph type="title"/>
          </p:nvPr>
        </p:nvSpPr>
        <p:spPr/>
        <p:txBody>
          <a:bodyPr/>
          <a:lstStyle/>
          <a:p>
            <a:r>
              <a:rPr lang="en-US" altLang="en-US">
                <a:ea typeface="ＭＳ Ｐゴシック" panose="020B0600070205080204" pitchFamily="34" charset="-128"/>
              </a:rPr>
              <a:t>k-core</a:t>
            </a:r>
          </a:p>
        </p:txBody>
      </p:sp>
      <p:sp>
        <p:nvSpPr>
          <p:cNvPr id="38915" name="Content Placeholder 2">
            <a:extLst>
              <a:ext uri="{FF2B5EF4-FFF2-40B4-BE49-F238E27FC236}">
                <a16:creationId xmlns:a16="http://schemas.microsoft.com/office/drawing/2014/main" id="{C631EEBD-7F03-4BE2-9F39-EE4918D362CC}"/>
              </a:ext>
            </a:extLst>
          </p:cNvPr>
          <p:cNvSpPr>
            <a:spLocks noGrp="1"/>
          </p:cNvSpPr>
          <p:nvPr>
            <p:ph idx="1"/>
          </p:nvPr>
        </p:nvSpPr>
        <p:spPr/>
        <p:txBody>
          <a:bodyPr/>
          <a:lstStyle/>
          <a:p>
            <a:pPr algn="just"/>
            <a:r>
              <a:rPr lang="en-US" altLang="en-US">
                <a:ea typeface="ＭＳ Ｐゴシック" panose="020B0600070205080204" pitchFamily="34" charset="-128"/>
              </a:rPr>
              <a:t>Maximal subset of vertices such that each is connected (by an edge) to at least k others in the subset</a:t>
            </a:r>
          </a:p>
          <a:p>
            <a:pPr lvl="1" algn="just"/>
            <a:r>
              <a:rPr lang="en-US" altLang="en-US">
                <a:ea typeface="ＭＳ Ｐゴシック" panose="020B0600070205080204" pitchFamily="34" charset="-128"/>
              </a:rPr>
              <a:t>The total number of nodes in the core is not restricted </a:t>
            </a:r>
          </a:p>
          <a:p>
            <a:pPr lvl="2" algn="just"/>
            <a:r>
              <a:rPr lang="en-US" altLang="en-US">
                <a:ea typeface="ＭＳ Ｐゴシック" panose="020B0600070205080204" pitchFamily="34" charset="-128"/>
              </a:rPr>
              <a:t>Hence, the set of k-cores is not the same with the set of k-plexes for a given value of k</a:t>
            </a:r>
          </a:p>
          <a:p>
            <a:pPr lvl="1" algn="just"/>
            <a:r>
              <a:rPr lang="en-US" altLang="en-US">
                <a:ea typeface="ＭＳ Ｐゴシック" panose="020B0600070205080204" pitchFamily="34" charset="-128"/>
              </a:rPr>
              <a:t>A k-core of size n is also a (n-k)-plex</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Two k-cores cannot overlap, since then they would just form another k-core of larger size (maximal subset) </a:t>
            </a:r>
          </a:p>
        </p:txBody>
      </p:sp>
      <p:sp>
        <p:nvSpPr>
          <p:cNvPr id="38916" name="Slide Number Placeholder 3">
            <a:extLst>
              <a:ext uri="{FF2B5EF4-FFF2-40B4-BE49-F238E27FC236}">
                <a16:creationId xmlns:a16="http://schemas.microsoft.com/office/drawing/2014/main" id="{9F8B7AD8-24D0-46FE-BA3E-D85C542329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ECC64A6-177D-4AE1-AB6F-684FD2D24AC7}" type="slidenum">
              <a:rPr lang="en-US" altLang="en-US" sz="1000">
                <a:solidFill>
                  <a:srgbClr val="161616"/>
                </a:solidFill>
              </a:rPr>
              <a:pPr/>
              <a:t>36</a:t>
            </a:fld>
            <a:endParaRPr lang="en-US" altLang="en-US" sz="1000">
              <a:solidFill>
                <a:srgbClr val="16161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8EF89312-83CF-4B02-B96F-53C7D0725C9D}"/>
              </a:ext>
            </a:extLst>
          </p:cNvPr>
          <p:cNvSpPr>
            <a:spLocks noGrp="1"/>
          </p:cNvSpPr>
          <p:nvPr>
            <p:ph type="title"/>
          </p:nvPr>
        </p:nvSpPr>
        <p:spPr/>
        <p:txBody>
          <a:bodyPr/>
          <a:lstStyle/>
          <a:p>
            <a:r>
              <a:rPr lang="en-US" altLang="en-US">
                <a:ea typeface="ＭＳ Ｐゴシック" panose="020B0600070205080204" pitchFamily="34" charset="-128"/>
              </a:rPr>
              <a:t>k-core</a:t>
            </a:r>
          </a:p>
        </p:txBody>
      </p:sp>
      <p:sp>
        <p:nvSpPr>
          <p:cNvPr id="39939" name="Content Placeholder 2">
            <a:extLst>
              <a:ext uri="{FF2B5EF4-FFF2-40B4-BE49-F238E27FC236}">
                <a16:creationId xmlns:a16="http://schemas.microsoft.com/office/drawing/2014/main" id="{F5337D54-2F45-4D87-8F68-44474A47F9EF}"/>
              </a:ext>
            </a:extLst>
          </p:cNvPr>
          <p:cNvSpPr>
            <a:spLocks noGrp="1"/>
          </p:cNvSpPr>
          <p:nvPr>
            <p:ph idx="1"/>
          </p:nvPr>
        </p:nvSpPr>
        <p:spPr/>
        <p:txBody>
          <a:bodyPr/>
          <a:lstStyle/>
          <a:p>
            <a:pPr algn="just"/>
            <a:r>
              <a:rPr lang="en-US" altLang="en-US">
                <a:ea typeface="ＭＳ Ｐゴシック" panose="020B0600070205080204" pitchFamily="34" charset="-128"/>
              </a:rPr>
              <a:t>k-cores are of particular interest since there are straightforward algorithms to compute k-cores in a network:</a:t>
            </a:r>
          </a:p>
          <a:p>
            <a:pPr lvl="1" algn="just"/>
            <a:r>
              <a:rPr lang="en-US" altLang="en-US">
                <a:ea typeface="ＭＳ Ｐゴシック" panose="020B0600070205080204" pitchFamily="34" charset="-128"/>
              </a:rPr>
              <a:t>Start by removing from the network nodes of degree &lt; k</a:t>
            </a:r>
          </a:p>
          <a:p>
            <a:pPr lvl="2" algn="just"/>
            <a:r>
              <a:rPr lang="en-US" altLang="en-US">
                <a:ea typeface="ＭＳ Ｐゴシック" panose="020B0600070205080204" pitchFamily="34" charset="-128"/>
              </a:rPr>
              <a:t>Remove also edges of these nodes </a:t>
            </a:r>
            <a:r>
              <a:rPr lang="en-US" altLang="en-US">
                <a:ea typeface="ＭＳ Ｐゴシック" panose="020B0600070205080204" pitchFamily="34" charset="-128"/>
                <a:sym typeface="Wingdings" panose="05000000000000000000" pitchFamily="2" charset="2"/>
              </a:rPr>
              <a:t> update the degrees of nodes that remained after pruning</a:t>
            </a:r>
            <a:endParaRPr lang="en-US" altLang="en-US">
              <a:ea typeface="ＭＳ Ｐゴシック" panose="020B0600070205080204" pitchFamily="34" charset="-128"/>
            </a:endParaRPr>
          </a:p>
          <a:p>
            <a:pPr lvl="3" algn="just"/>
            <a:r>
              <a:rPr lang="en-US" altLang="en-US">
                <a:ea typeface="ＭＳ Ｐゴシック" panose="020B0600070205080204" pitchFamily="34" charset="-128"/>
              </a:rPr>
              <a:t>Continue this process iteratively until you cannot remove any other nodes </a:t>
            </a:r>
          </a:p>
          <a:p>
            <a:pPr lvl="2" algn="just"/>
            <a:r>
              <a:rPr lang="en-US" altLang="en-US">
                <a:ea typeface="ＭＳ Ｐゴシック" panose="020B0600070205080204" pitchFamily="34" charset="-128"/>
              </a:rPr>
              <a:t>The remaining nodes form one or more k-cores</a:t>
            </a:r>
          </a:p>
          <a:p>
            <a:pPr lvl="2"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resulting k-cores might not be connected, regardless if the network we started with was connected or not</a:t>
            </a:r>
          </a:p>
        </p:txBody>
      </p:sp>
      <p:sp>
        <p:nvSpPr>
          <p:cNvPr id="39940" name="Slide Number Placeholder 3">
            <a:extLst>
              <a:ext uri="{FF2B5EF4-FFF2-40B4-BE49-F238E27FC236}">
                <a16:creationId xmlns:a16="http://schemas.microsoft.com/office/drawing/2014/main" id="{937B4C6E-67FE-47B3-A30D-2CF6DDC039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9185369-94F4-4494-81DF-4825BA2AEFAC}" type="slidenum">
              <a:rPr lang="en-US" altLang="en-US" sz="1000">
                <a:solidFill>
                  <a:srgbClr val="161616"/>
                </a:solidFill>
              </a:rPr>
              <a:pPr/>
              <a:t>37</a:t>
            </a:fld>
            <a:endParaRPr lang="en-US" altLang="en-US" sz="1000">
              <a:solidFill>
                <a:srgbClr val="16161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D9E69F69-B069-48C9-B122-FCB461B06B78}"/>
              </a:ext>
            </a:extLst>
          </p:cNvPr>
          <p:cNvSpPr>
            <a:spLocks noGrp="1"/>
          </p:cNvSpPr>
          <p:nvPr>
            <p:ph type="title"/>
          </p:nvPr>
        </p:nvSpPr>
        <p:spPr/>
        <p:txBody>
          <a:bodyPr/>
          <a:lstStyle/>
          <a:p>
            <a:r>
              <a:rPr lang="en-US" altLang="en-US">
                <a:ea typeface="ＭＳ Ｐゴシック" panose="020B0600070205080204" pitchFamily="34" charset="-128"/>
              </a:rPr>
              <a:t>k-cliques and k-clans (k-clubs)</a:t>
            </a:r>
          </a:p>
        </p:txBody>
      </p:sp>
      <p:sp>
        <p:nvSpPr>
          <p:cNvPr id="40963" name="Content Placeholder 2">
            <a:extLst>
              <a:ext uri="{FF2B5EF4-FFF2-40B4-BE49-F238E27FC236}">
                <a16:creationId xmlns:a16="http://schemas.microsoft.com/office/drawing/2014/main" id="{EED27E1A-1F5C-431D-B157-0CF567DD3B75}"/>
              </a:ext>
            </a:extLst>
          </p:cNvPr>
          <p:cNvSpPr>
            <a:spLocks noGrp="1"/>
          </p:cNvSpPr>
          <p:nvPr>
            <p:ph idx="1"/>
          </p:nvPr>
        </p:nvSpPr>
        <p:spPr/>
        <p:txBody>
          <a:bodyPr/>
          <a:lstStyle/>
          <a:p>
            <a:pPr algn="just"/>
            <a:r>
              <a:rPr lang="en-US" altLang="en-US" u="sng">
                <a:ea typeface="ＭＳ Ｐゴシック" panose="020B0600070205080204" pitchFamily="34" charset="-128"/>
              </a:rPr>
              <a:t>k-clique</a:t>
            </a:r>
            <a:r>
              <a:rPr lang="en-US" altLang="en-US">
                <a:ea typeface="ＭＳ Ｐゴシック" panose="020B0600070205080204" pitchFamily="34" charset="-128"/>
              </a:rPr>
              <a:t> is a maximal subset of vertices such that each is no more than a distance k away from any of the others via the edges of the network</a:t>
            </a:r>
          </a:p>
          <a:p>
            <a:pPr lvl="1" algn="just"/>
            <a:r>
              <a:rPr lang="en-US" altLang="en-US">
                <a:ea typeface="ＭＳ Ｐゴシック" panose="020B0600070205080204" pitchFamily="34" charset="-128"/>
              </a:rPr>
              <a:t>For k=1 this just recovers ordinary cliques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paths through which the members of a k-clique are connected, not need to be consisted of vertices within the group</a:t>
            </a:r>
          </a:p>
          <a:p>
            <a:pPr lvl="1" algn="just"/>
            <a:r>
              <a:rPr lang="en-US" altLang="en-US">
                <a:ea typeface="ＭＳ Ｐゴシック" panose="020B0600070205080204" pitchFamily="34" charset="-128"/>
              </a:rPr>
              <a:t>If we restrict to paths that run only within the subset then we obtain </a:t>
            </a:r>
            <a:r>
              <a:rPr lang="en-US" altLang="en-US" u="sng">
                <a:ea typeface="ＭＳ Ｐゴシック" panose="020B0600070205080204" pitchFamily="34" charset="-128"/>
              </a:rPr>
              <a:t>k-clans</a:t>
            </a:r>
            <a:r>
              <a:rPr lang="en-US" altLang="en-US">
                <a:ea typeface="ＭＳ Ｐゴシック" panose="020B0600070205080204" pitchFamily="34" charset="-128"/>
              </a:rPr>
              <a:t> or </a:t>
            </a:r>
            <a:r>
              <a:rPr lang="en-US" altLang="en-US" u="sng">
                <a:ea typeface="ＭＳ Ｐゴシック" panose="020B0600070205080204" pitchFamily="34" charset="-128"/>
              </a:rPr>
              <a:t>k-clubs</a:t>
            </a:r>
            <a:endParaRPr lang="en-US" altLang="en-US">
              <a:ea typeface="ＭＳ Ｐゴシック" panose="020B0600070205080204" pitchFamily="34" charset="-128"/>
            </a:endParaRPr>
          </a:p>
        </p:txBody>
      </p:sp>
      <p:sp>
        <p:nvSpPr>
          <p:cNvPr id="40964" name="Slide Number Placeholder 3">
            <a:extLst>
              <a:ext uri="{FF2B5EF4-FFF2-40B4-BE49-F238E27FC236}">
                <a16:creationId xmlns:a16="http://schemas.microsoft.com/office/drawing/2014/main" id="{CB218B6F-BA85-431C-A9F4-C48B40D843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6A6B809-1B64-45F9-AAD2-5F1A6CAC5341}" type="slidenum">
              <a:rPr lang="en-US" altLang="en-US" sz="1000">
                <a:solidFill>
                  <a:srgbClr val="161616"/>
                </a:solidFill>
              </a:rPr>
              <a:pPr/>
              <a:t>38</a:t>
            </a:fld>
            <a:endParaRPr lang="en-US" altLang="en-US" sz="1000">
              <a:solidFill>
                <a:srgbClr val="161616"/>
              </a:solidFill>
            </a:endParaRPr>
          </a:p>
        </p:txBody>
      </p:sp>
      <p:pic>
        <p:nvPicPr>
          <p:cNvPr id="40965" name="Picture 4">
            <a:extLst>
              <a:ext uri="{FF2B5EF4-FFF2-40B4-BE49-F238E27FC236}">
                <a16:creationId xmlns:a16="http://schemas.microsoft.com/office/drawing/2014/main" id="{2C6FF42B-6B2B-49C7-8F64-FFC6BC95C1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2850" y="4908550"/>
            <a:ext cx="2357438"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48B20A29-B3CD-4D3F-BF62-D1E9898747D6}"/>
              </a:ext>
            </a:extLst>
          </p:cNvPr>
          <p:cNvSpPr>
            <a:spLocks noGrp="1"/>
          </p:cNvSpPr>
          <p:nvPr>
            <p:ph type="title"/>
          </p:nvPr>
        </p:nvSpPr>
        <p:spPr/>
        <p:txBody>
          <a:bodyPr/>
          <a:lstStyle/>
          <a:p>
            <a:r>
              <a:rPr lang="en-US" altLang="en-US">
                <a:ea typeface="ＭＳ Ｐゴシック" panose="020B0600070205080204" pitchFamily="34" charset="-128"/>
              </a:rPr>
              <a:t>k-components</a:t>
            </a:r>
          </a:p>
        </p:txBody>
      </p:sp>
      <p:sp>
        <p:nvSpPr>
          <p:cNvPr id="41987" name="Content Placeholder 2">
            <a:extLst>
              <a:ext uri="{FF2B5EF4-FFF2-40B4-BE49-F238E27FC236}">
                <a16:creationId xmlns:a16="http://schemas.microsoft.com/office/drawing/2014/main" id="{3BF5C39D-EC53-4801-A49B-709EA9DDD366}"/>
              </a:ext>
            </a:extLst>
          </p:cNvPr>
          <p:cNvSpPr>
            <a:spLocks noGrp="1"/>
          </p:cNvSpPr>
          <p:nvPr>
            <p:ph idx="1"/>
          </p:nvPr>
        </p:nvSpPr>
        <p:spPr/>
        <p:txBody>
          <a:bodyPr/>
          <a:lstStyle/>
          <a:p>
            <a:pPr algn="just"/>
            <a:r>
              <a:rPr lang="en-US" altLang="en-US">
                <a:ea typeface="ＭＳ Ｐゴシック" panose="020B0600070205080204" pitchFamily="34" charset="-128"/>
              </a:rPr>
              <a:t>A </a:t>
            </a:r>
            <a:r>
              <a:rPr lang="en-US" altLang="en-US" u="sng">
                <a:ea typeface="ＭＳ Ｐゴシック" panose="020B0600070205080204" pitchFamily="34" charset="-128"/>
              </a:rPr>
              <a:t>k-component</a:t>
            </a:r>
            <a:r>
              <a:rPr lang="en-US" altLang="en-US">
                <a:ea typeface="ＭＳ Ｐゴシック" panose="020B0600070205080204" pitchFamily="34" charset="-128"/>
              </a:rPr>
              <a:t> is a maximal subset of vertices such that each is reachable from each of the others by at least k vertex-independent paths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For k=2 </a:t>
            </a:r>
            <a:r>
              <a:rPr lang="en-US" altLang="en-US">
                <a:ea typeface="ＭＳ Ｐゴシック" panose="020B0600070205080204" pitchFamily="34" charset="-128"/>
                <a:sym typeface="Wingdings" panose="05000000000000000000" pitchFamily="2" charset="2"/>
              </a:rPr>
              <a:t> bicomponents and for k=3  tricomponents</a:t>
            </a:r>
          </a:p>
          <a:p>
            <a:pPr lvl="1"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A k-component is a subset of a (k-1)-component</a:t>
            </a:r>
            <a:endParaRPr lang="en-US" altLang="en-US">
              <a:ea typeface="ＭＳ Ｐゴシック" panose="020B0600070205080204" pitchFamily="34" charset="-128"/>
            </a:endParaRPr>
          </a:p>
        </p:txBody>
      </p:sp>
      <p:sp>
        <p:nvSpPr>
          <p:cNvPr id="41988" name="Slide Number Placeholder 3">
            <a:extLst>
              <a:ext uri="{FF2B5EF4-FFF2-40B4-BE49-F238E27FC236}">
                <a16:creationId xmlns:a16="http://schemas.microsoft.com/office/drawing/2014/main" id="{5FCCAB5C-7732-4A7D-AF4D-8B92CFD44D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5A7CFDA-15A0-4A29-9ACB-EB5A3AAC406F}" type="slidenum">
              <a:rPr lang="en-US" altLang="en-US" sz="1000">
                <a:solidFill>
                  <a:srgbClr val="161616"/>
                </a:solidFill>
              </a:rPr>
              <a:pPr/>
              <a:t>39</a:t>
            </a:fld>
            <a:endParaRPr lang="en-US" altLang="en-US" sz="1000">
              <a:solidFill>
                <a:srgbClr val="161616"/>
              </a:solidFill>
            </a:endParaRPr>
          </a:p>
        </p:txBody>
      </p:sp>
      <p:pic>
        <p:nvPicPr>
          <p:cNvPr id="41989" name="Picture 4">
            <a:extLst>
              <a:ext uri="{FF2B5EF4-FFF2-40B4-BE49-F238E27FC236}">
                <a16:creationId xmlns:a16="http://schemas.microsoft.com/office/drawing/2014/main" id="{54FC0615-47BF-4BF8-9EFA-73D25608CD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2586038"/>
            <a:ext cx="6084888"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7FA9A91-9B4A-459D-8CE0-965F05EFF25C}"/>
              </a:ext>
            </a:extLst>
          </p:cNvPr>
          <p:cNvSpPr>
            <a:spLocks noGrp="1"/>
          </p:cNvSpPr>
          <p:nvPr>
            <p:ph type="title"/>
          </p:nvPr>
        </p:nvSpPr>
        <p:spPr/>
        <p:txBody>
          <a:bodyPr/>
          <a:lstStyle/>
          <a:p>
            <a:r>
              <a:rPr lang="en-US" altLang="en-US">
                <a:ea typeface="ＭＳ Ｐゴシック" panose="020B0600070205080204" pitchFamily="34" charset="-128"/>
              </a:rPr>
              <a:t>Eigenvector centrality</a:t>
            </a:r>
          </a:p>
        </p:txBody>
      </p:sp>
      <p:sp>
        <p:nvSpPr>
          <p:cNvPr id="6147" name="Content Placeholder 2">
            <a:extLst>
              <a:ext uri="{FF2B5EF4-FFF2-40B4-BE49-F238E27FC236}">
                <a16:creationId xmlns:a16="http://schemas.microsoft.com/office/drawing/2014/main" id="{13D58AE9-DB70-4E4D-BE44-FA04CA1612F9}"/>
              </a:ext>
            </a:extLst>
          </p:cNvPr>
          <p:cNvSpPr>
            <a:spLocks noGrp="1"/>
          </p:cNvSpPr>
          <p:nvPr>
            <p:ph idx="1"/>
          </p:nvPr>
        </p:nvSpPr>
        <p:spPr/>
        <p:txBody>
          <a:bodyPr/>
          <a:lstStyle/>
          <a:p>
            <a:pPr marL="293370" indent="-293370"/>
            <a:r>
              <a:rPr lang="en-US" altLang="en-US" dirty="0">
                <a:ea typeface="ＭＳ Ｐゴシック"/>
              </a:rPr>
              <a:t>After t updates we will have:</a:t>
            </a:r>
            <a:endParaRPr lang="en-US" dirty="0">
              <a:ea typeface="ＭＳ Ｐゴシック"/>
            </a:endParaRPr>
          </a:p>
          <a:p>
            <a:pPr marL="293370" indent="-293370"/>
            <a:endParaRPr lang="en-US" altLang="en-US">
              <a:ea typeface="ＭＳ Ｐゴシック" panose="020B0600070205080204" pitchFamily="34" charset="-128"/>
            </a:endParaRPr>
          </a:p>
          <a:p>
            <a:pPr marL="293370" indent="-293370" algn="just"/>
            <a:r>
              <a:rPr lang="en-US" altLang="en-US" dirty="0">
                <a:ea typeface="ＭＳ Ｐゴシック"/>
              </a:rPr>
              <a:t>Expressing vector x(0) as a linear combination of the eigenvalues of A (why can we do this?) we have:</a:t>
            </a:r>
          </a:p>
          <a:p>
            <a:pPr marL="293370" indent="-293370" algn="just"/>
            <a:endParaRPr lang="en-US" altLang="en-US">
              <a:ea typeface="ＭＳ Ｐゴシック" panose="020B0600070205080204" pitchFamily="34" charset="-128"/>
            </a:endParaRPr>
          </a:p>
          <a:p>
            <a:pPr marL="293370" indent="-293370" algn="just"/>
            <a:r>
              <a:rPr lang="en-US" altLang="en-US" dirty="0">
                <a:ea typeface="ＭＳ Ｐゴシック"/>
              </a:rPr>
              <a:t>Hence:                                                 where κ</a:t>
            </a:r>
            <a:r>
              <a:rPr lang="en-US" altLang="en-US" baseline="-25000" dirty="0">
                <a:ea typeface="ＭＳ Ｐゴシック"/>
              </a:rPr>
              <a:t>1</a:t>
            </a:r>
            <a:r>
              <a:rPr lang="en-US" altLang="en-US" dirty="0">
                <a:ea typeface="ＭＳ Ｐゴシック"/>
              </a:rPr>
              <a:t> is the largest eigenvalue</a:t>
            </a:r>
          </a:p>
          <a:p>
            <a:pPr lvl="1" indent="-388620" algn="just"/>
            <a:r>
              <a:rPr lang="en-US" altLang="en-US" dirty="0">
                <a:ea typeface="ＭＳ Ｐゴシック"/>
              </a:rPr>
              <a:t>Since all, but for </a:t>
            </a:r>
            <a:r>
              <a:rPr lang="en-US" altLang="en-US" dirty="0" err="1">
                <a:ea typeface="ＭＳ Ｐゴシック"/>
              </a:rPr>
              <a:t>i</a:t>
            </a:r>
            <a:r>
              <a:rPr lang="en-US" altLang="en-US" dirty="0">
                <a:ea typeface="ＭＳ Ｐゴシック"/>
              </a:rPr>
              <a:t>=1, the terms in the sum decay exponentially as t grows, we have for</a:t>
            </a:r>
            <a:endParaRPr lang="en-US" altLang="en-US" dirty="0">
              <a:ea typeface="ＭＳ Ｐゴシック"/>
              <a:cs typeface="Arial"/>
            </a:endParaRPr>
          </a:p>
          <a:p>
            <a:pPr lvl="1" indent="-388620" algn="just"/>
            <a:r>
              <a:rPr lang="en-US" altLang="en-US" dirty="0">
                <a:ea typeface="ＭＳ Ｐゴシック"/>
              </a:rPr>
              <a:t>Therefore, vector x is basically the leading eigenvector of A: </a:t>
            </a:r>
            <a:endParaRPr lang="en-US" altLang="en-US" dirty="0">
              <a:ea typeface="ＭＳ Ｐゴシック" panose="020B0600070205080204" pitchFamily="34" charset="-128"/>
              <a:cs typeface="Arial"/>
            </a:endParaRPr>
          </a:p>
        </p:txBody>
      </p:sp>
      <p:sp>
        <p:nvSpPr>
          <p:cNvPr id="6148" name="Slide Number Placeholder 3">
            <a:extLst>
              <a:ext uri="{FF2B5EF4-FFF2-40B4-BE49-F238E27FC236}">
                <a16:creationId xmlns:a16="http://schemas.microsoft.com/office/drawing/2014/main" id="{74CB4064-C96B-427C-B0D8-3CAEDEC84B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4D75C93-7674-402E-9475-A8E4CD340A29}" type="slidenum">
              <a:rPr lang="en-US" altLang="en-US" sz="1000">
                <a:solidFill>
                  <a:srgbClr val="161616"/>
                </a:solidFill>
              </a:rPr>
              <a:pPr/>
              <a:t>4</a:t>
            </a:fld>
            <a:endParaRPr lang="en-US" altLang="en-US" sz="1000">
              <a:solidFill>
                <a:srgbClr val="161616"/>
              </a:solidFill>
            </a:endParaRPr>
          </a:p>
        </p:txBody>
      </p:sp>
      <p:graphicFrame>
        <p:nvGraphicFramePr>
          <p:cNvPr id="6149" name="Object 4">
            <a:extLst>
              <a:ext uri="{FF2B5EF4-FFF2-40B4-BE49-F238E27FC236}">
                <a16:creationId xmlns:a16="http://schemas.microsoft.com/office/drawing/2014/main" id="{31A82C79-B460-40BF-8196-07AF047E8A4A}"/>
              </a:ext>
            </a:extLst>
          </p:cNvPr>
          <p:cNvGraphicFramePr>
            <a:graphicFrameLocks noChangeAspect="1"/>
          </p:cNvGraphicFramePr>
          <p:nvPr/>
        </p:nvGraphicFramePr>
        <p:xfrm>
          <a:off x="5259388" y="1393825"/>
          <a:ext cx="1782762" cy="493713"/>
        </p:xfrm>
        <a:graphic>
          <a:graphicData uri="http://schemas.openxmlformats.org/presentationml/2006/ole">
            <mc:AlternateContent xmlns:mc="http://schemas.openxmlformats.org/markup-compatibility/2006">
              <mc:Choice xmlns:v="urn:schemas-microsoft-com:vml" Requires="v">
                <p:oleObj spid="_x0000_s6169" name="Equation" r:id="rId4" imgW="813600" imgH="219240" progId="Equation.3">
                  <p:embed/>
                </p:oleObj>
              </mc:Choice>
              <mc:Fallback>
                <p:oleObj name="Equation" r:id="rId4" imgW="813600" imgH="219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388" y="1393825"/>
                        <a:ext cx="178276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0" name="Object 5">
            <a:extLst>
              <a:ext uri="{FF2B5EF4-FFF2-40B4-BE49-F238E27FC236}">
                <a16:creationId xmlns:a16="http://schemas.microsoft.com/office/drawing/2014/main" id="{E24FAAFD-4E76-47E8-A513-9973E39D188D}"/>
              </a:ext>
            </a:extLst>
          </p:cNvPr>
          <p:cNvGraphicFramePr>
            <a:graphicFrameLocks noChangeAspect="1"/>
          </p:cNvGraphicFramePr>
          <p:nvPr/>
        </p:nvGraphicFramePr>
        <p:xfrm>
          <a:off x="8096250" y="2678113"/>
          <a:ext cx="1217613" cy="542925"/>
        </p:xfrm>
        <a:graphic>
          <a:graphicData uri="http://schemas.openxmlformats.org/presentationml/2006/ole">
            <mc:AlternateContent xmlns:mc="http://schemas.openxmlformats.org/markup-compatibility/2006">
              <mc:Choice xmlns:v="urn:schemas-microsoft-com:vml" Requires="v">
                <p:oleObj spid="_x0000_s6170" name="Equation" r:id="rId6" imgW="813600" imgH="356400" progId="Equation.3">
                  <p:embed/>
                </p:oleObj>
              </mc:Choice>
              <mc:Fallback>
                <p:oleObj name="Equation" r:id="rId6" imgW="813600" imgH="356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250" y="2678113"/>
                        <a:ext cx="12176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1" name="Object 6">
            <a:extLst>
              <a:ext uri="{FF2B5EF4-FFF2-40B4-BE49-F238E27FC236}">
                <a16:creationId xmlns:a16="http://schemas.microsoft.com/office/drawing/2014/main" id="{7EDF19EC-A9E7-4CCE-80E0-35A4FA45DAC0}"/>
              </a:ext>
            </a:extLst>
          </p:cNvPr>
          <p:cNvGraphicFramePr>
            <a:graphicFrameLocks noChangeAspect="1"/>
          </p:cNvGraphicFramePr>
          <p:nvPr/>
        </p:nvGraphicFramePr>
        <p:xfrm>
          <a:off x="1944688" y="3368675"/>
          <a:ext cx="4133850" cy="744538"/>
        </p:xfrm>
        <a:graphic>
          <a:graphicData uri="http://schemas.openxmlformats.org/presentationml/2006/ole">
            <mc:AlternateContent xmlns:mc="http://schemas.openxmlformats.org/markup-compatibility/2006">
              <mc:Choice xmlns:v="urn:schemas-microsoft-com:vml" Requires="v">
                <p:oleObj spid="_x0000_s6171" name="Equation" r:id="rId8" imgW="2532240" imgH="447840" progId="Equation.3">
                  <p:embed/>
                </p:oleObj>
              </mc:Choice>
              <mc:Fallback>
                <p:oleObj name="Equation" r:id="rId8" imgW="2532240" imgH="4478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4688" y="3368675"/>
                        <a:ext cx="413385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2" name="Object 7">
            <a:extLst>
              <a:ext uri="{FF2B5EF4-FFF2-40B4-BE49-F238E27FC236}">
                <a16:creationId xmlns:a16="http://schemas.microsoft.com/office/drawing/2014/main" id="{F653D80A-33C9-4A42-837F-38A9E290F230}"/>
              </a:ext>
            </a:extLst>
          </p:cNvPr>
          <p:cNvGraphicFramePr>
            <a:graphicFrameLocks noChangeAspect="1"/>
          </p:cNvGraphicFramePr>
          <p:nvPr/>
        </p:nvGraphicFramePr>
        <p:xfrm>
          <a:off x="4584700" y="4667250"/>
          <a:ext cx="2384425" cy="412750"/>
        </p:xfrm>
        <a:graphic>
          <a:graphicData uri="http://schemas.openxmlformats.org/presentationml/2006/ole">
            <mc:AlternateContent xmlns:mc="http://schemas.openxmlformats.org/markup-compatibility/2006">
              <mc:Choice xmlns:v="urn:schemas-microsoft-com:vml" Requires="v">
                <p:oleObj spid="_x0000_s6172" name="Equation" r:id="rId10" imgW="1307160" imgH="219240" progId="Equation.3">
                  <p:embed/>
                </p:oleObj>
              </mc:Choice>
              <mc:Fallback>
                <p:oleObj name="Equation" r:id="rId10" imgW="1307160" imgH="21924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4700" y="4667250"/>
                        <a:ext cx="23844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3" name="Object 8">
            <a:extLst>
              <a:ext uri="{FF2B5EF4-FFF2-40B4-BE49-F238E27FC236}">
                <a16:creationId xmlns:a16="http://schemas.microsoft.com/office/drawing/2014/main" id="{80DF58A6-3382-443E-B309-8BEB973EE474}"/>
              </a:ext>
            </a:extLst>
          </p:cNvPr>
          <p:cNvGraphicFramePr>
            <a:graphicFrameLocks noChangeAspect="1"/>
          </p:cNvGraphicFramePr>
          <p:nvPr/>
        </p:nvGraphicFramePr>
        <p:xfrm>
          <a:off x="3592513" y="5583238"/>
          <a:ext cx="2017712" cy="717550"/>
        </p:xfrm>
        <a:graphic>
          <a:graphicData uri="http://schemas.openxmlformats.org/presentationml/2006/ole">
            <mc:AlternateContent xmlns:mc="http://schemas.openxmlformats.org/markup-compatibility/2006">
              <mc:Choice xmlns:v="urn:schemas-microsoft-com:vml" Requires="v">
                <p:oleObj spid="_x0000_s6173" name="Equation" r:id="rId12" imgW="557640" imgH="191880" progId="Equation.3">
                  <p:embed/>
                </p:oleObj>
              </mc:Choice>
              <mc:Fallback>
                <p:oleObj name="Equation" r:id="rId12" imgW="557640" imgH="19188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2513" y="5583238"/>
                        <a:ext cx="20177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04FEDB8F-7E4A-4D5E-BCC3-38862CB0689F}"/>
              </a:ext>
            </a:extLst>
          </p:cNvPr>
          <p:cNvSpPr>
            <a:spLocks noGrp="1"/>
          </p:cNvSpPr>
          <p:nvPr>
            <p:ph type="title"/>
          </p:nvPr>
        </p:nvSpPr>
        <p:spPr/>
        <p:txBody>
          <a:bodyPr/>
          <a:lstStyle/>
          <a:p>
            <a:r>
              <a:rPr lang="en-US" altLang="en-US">
                <a:ea typeface="ＭＳ Ｐゴシック" panose="020B0600070205080204" pitchFamily="34" charset="-128"/>
              </a:rPr>
              <a:t>k-components</a:t>
            </a:r>
          </a:p>
        </p:txBody>
      </p:sp>
      <p:sp>
        <p:nvSpPr>
          <p:cNvPr id="3" name="Content Placeholder 2">
            <a:extLst>
              <a:ext uri="{FF2B5EF4-FFF2-40B4-BE49-F238E27FC236}">
                <a16:creationId xmlns:a16="http://schemas.microsoft.com/office/drawing/2014/main" id="{7D6C97D4-F0D5-4435-BE60-9D2058E548AE}"/>
              </a:ext>
            </a:extLst>
          </p:cNvPr>
          <p:cNvSpPr>
            <a:spLocks noGrp="1"/>
          </p:cNvSpPr>
          <p:nvPr>
            <p:ph idx="1"/>
          </p:nvPr>
        </p:nvSpPr>
        <p:spPr/>
        <p:txBody>
          <a:bodyPr/>
          <a:lstStyle/>
          <a:p>
            <a:pPr algn="just">
              <a:buFont typeface="Wingdings" charset="0"/>
              <a:buChar char="l"/>
              <a:defRPr/>
            </a:pPr>
            <a:r>
              <a:rPr lang="en-US" dirty="0"/>
              <a:t>k-components are tightly related with the notion of network robustness</a:t>
            </a:r>
          </a:p>
          <a:p>
            <a:pPr algn="just">
              <a:buFont typeface="Wingdings" charset="0"/>
              <a:buChar char="l"/>
              <a:defRPr/>
            </a:pPr>
            <a:endParaRPr lang="en-US" dirty="0"/>
          </a:p>
          <a:p>
            <a:pPr algn="just">
              <a:buFont typeface="Wingdings" charset="0"/>
              <a:buChar char="l"/>
              <a:defRPr/>
            </a:pPr>
            <a:r>
              <a:rPr lang="en-US" dirty="0"/>
              <a:t>For k&gt;2 the k-components need not be contiguous</a:t>
            </a:r>
          </a:p>
          <a:p>
            <a:pPr algn="just">
              <a:buFont typeface="Wingdings" charset="0"/>
              <a:buChar char="l"/>
              <a:defRPr/>
            </a:pPr>
            <a:endParaRPr lang="en-US" dirty="0"/>
          </a:p>
          <a:p>
            <a:pPr algn="just">
              <a:buFont typeface="Wingdings" charset="0"/>
              <a:buChar char="l"/>
              <a:defRPr/>
            </a:pPr>
            <a:r>
              <a:rPr lang="en-US" dirty="0"/>
              <a:t>In social network sciences non-</a:t>
            </a:r>
            <a:r>
              <a:rPr lang="en-US" dirty="0" err="1"/>
              <a:t>contigu</a:t>
            </a:r>
            <a:r>
              <a:rPr lang="en-US" dirty="0"/>
              <a:t>-</a:t>
            </a:r>
          </a:p>
          <a:p>
            <a:pPr marL="0" indent="0" algn="just">
              <a:buFont typeface="Wingdings" charset="0"/>
              <a:buNone/>
              <a:defRPr/>
            </a:pPr>
            <a:r>
              <a:rPr lang="en-US" dirty="0" err="1"/>
              <a:t>ous</a:t>
            </a:r>
            <a:r>
              <a:rPr lang="en-US" dirty="0"/>
              <a:t> components are not desirable</a:t>
            </a:r>
          </a:p>
          <a:p>
            <a:pPr lvl="1" algn="just">
              <a:buFont typeface="Wingdings" charset="0"/>
              <a:buChar char="§"/>
              <a:defRPr/>
            </a:pPr>
            <a:r>
              <a:rPr lang="en-US" dirty="0"/>
              <a:t>A more strict definition comes from the </a:t>
            </a:r>
          </a:p>
          <a:p>
            <a:pPr marL="484187" lvl="1" indent="0" algn="just">
              <a:buFont typeface="Wingdings" charset="0"/>
              <a:buNone/>
              <a:defRPr/>
            </a:pPr>
            <a:r>
              <a:rPr lang="en-US" dirty="0"/>
              <a:t>requirement that the paths should be entirely</a:t>
            </a:r>
          </a:p>
          <a:p>
            <a:pPr marL="484187" lvl="1" indent="0" algn="just">
              <a:buFont typeface="Wingdings" charset="0"/>
              <a:buNone/>
              <a:defRPr/>
            </a:pPr>
            <a:r>
              <a:rPr lang="en-US" dirty="0"/>
              <a:t>within the subset</a:t>
            </a:r>
          </a:p>
          <a:p>
            <a:pPr lvl="1" algn="just">
              <a:buFont typeface="Wingdings" charset="0"/>
              <a:buChar char="§"/>
              <a:defRPr/>
            </a:pPr>
            <a:endParaRPr lang="en-US" dirty="0"/>
          </a:p>
        </p:txBody>
      </p:sp>
      <p:sp>
        <p:nvSpPr>
          <p:cNvPr id="43012" name="Slide Number Placeholder 3">
            <a:extLst>
              <a:ext uri="{FF2B5EF4-FFF2-40B4-BE49-F238E27FC236}">
                <a16:creationId xmlns:a16="http://schemas.microsoft.com/office/drawing/2014/main" id="{2EE13A75-3AB5-44C2-A791-6CD7DA6E06D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6BC04B4-C14F-4519-B257-E4859D6C63EE}" type="slidenum">
              <a:rPr lang="en-US" altLang="en-US" sz="1000">
                <a:solidFill>
                  <a:srgbClr val="161616"/>
                </a:solidFill>
              </a:rPr>
              <a:pPr/>
              <a:t>40</a:t>
            </a:fld>
            <a:endParaRPr lang="en-US" altLang="en-US" sz="1000">
              <a:solidFill>
                <a:srgbClr val="161616"/>
              </a:solidFill>
            </a:endParaRPr>
          </a:p>
        </p:txBody>
      </p:sp>
      <p:pic>
        <p:nvPicPr>
          <p:cNvPr id="43013" name="Picture 4">
            <a:extLst>
              <a:ext uri="{FF2B5EF4-FFF2-40B4-BE49-F238E27FC236}">
                <a16:creationId xmlns:a16="http://schemas.microsoft.com/office/drawing/2014/main" id="{63A8E78B-A2AF-4C7F-91F7-B1E57B94CD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8163" y="3429000"/>
            <a:ext cx="2579687"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9CAF5E0-821A-45B2-A0AA-361B9768393D}"/>
              </a:ext>
            </a:extLst>
          </p:cNvPr>
          <p:cNvSpPr>
            <a:spLocks noGrp="1"/>
          </p:cNvSpPr>
          <p:nvPr>
            <p:ph type="title"/>
          </p:nvPr>
        </p:nvSpPr>
        <p:spPr/>
        <p:txBody>
          <a:bodyPr/>
          <a:lstStyle/>
          <a:p>
            <a:r>
              <a:rPr lang="en-US" altLang="en-US">
                <a:ea typeface="ＭＳ Ｐゴシック" panose="020B0600070205080204" pitchFamily="34" charset="-128"/>
              </a:rPr>
              <a:t>Transitivity</a:t>
            </a:r>
          </a:p>
        </p:txBody>
      </p:sp>
      <p:sp>
        <p:nvSpPr>
          <p:cNvPr id="44035" name="Content Placeholder 2">
            <a:extLst>
              <a:ext uri="{FF2B5EF4-FFF2-40B4-BE49-F238E27FC236}">
                <a16:creationId xmlns:a16="http://schemas.microsoft.com/office/drawing/2014/main" id="{48174E9B-932B-4C95-B003-84AE8151A4F2}"/>
              </a:ext>
            </a:extLst>
          </p:cNvPr>
          <p:cNvSpPr>
            <a:spLocks noGrp="1"/>
          </p:cNvSpPr>
          <p:nvPr>
            <p:ph idx="1"/>
          </p:nvPr>
        </p:nvSpPr>
        <p:spPr/>
        <p:txBody>
          <a:bodyPr/>
          <a:lstStyle/>
          <a:p>
            <a:r>
              <a:rPr lang="en-US" altLang="en-US" u="sng">
                <a:ea typeface="ＭＳ Ｐゴシック" panose="020B0600070205080204" pitchFamily="34" charset="-128"/>
              </a:rPr>
              <a:t>Transitivity</a:t>
            </a:r>
            <a:r>
              <a:rPr lang="en-US" altLang="en-US">
                <a:ea typeface="ＭＳ Ｐゴシック" panose="020B0600070205080204" pitchFamily="34" charset="-128"/>
              </a:rPr>
              <a:t> is important in social networks</a:t>
            </a:r>
          </a:p>
          <a:p>
            <a:pPr lvl="1"/>
            <a:r>
              <a:rPr lang="en-US" altLang="en-US">
                <a:ea typeface="ＭＳ Ｐゴシック" panose="020B0600070205080204" pitchFamily="34" charset="-128"/>
              </a:rPr>
              <a:t>Not that much in other types of networks</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A relation ° is transitive if </a:t>
            </a:r>
          </a:p>
          <a:p>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most simple – but also important – relation in a social network is “connected by an edge”</a:t>
            </a:r>
          </a:p>
          <a:p>
            <a:pPr lvl="1" algn="just"/>
            <a:r>
              <a:rPr lang="en-US" altLang="en-US">
                <a:ea typeface="ＭＳ Ｐゴシック" panose="020B0600070205080204" pitchFamily="34" charset="-128"/>
              </a:rPr>
              <a:t>If vertex u is connected by an edge with v, and v is connected by an edge with w, then u is connected by an edge with w</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Perfect transitivity only occurs in networks where each component is a fully connected subgraph or clique</a:t>
            </a:r>
          </a:p>
        </p:txBody>
      </p:sp>
      <p:sp>
        <p:nvSpPr>
          <p:cNvPr id="44036" name="Slide Number Placeholder 3">
            <a:extLst>
              <a:ext uri="{FF2B5EF4-FFF2-40B4-BE49-F238E27FC236}">
                <a16:creationId xmlns:a16="http://schemas.microsoft.com/office/drawing/2014/main" id="{0B330AF1-926B-4C42-96C6-EBC528D941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D6576C7-C451-4C7F-8535-F2CD00C97678}" type="slidenum">
              <a:rPr lang="en-US" altLang="en-US" sz="1000">
                <a:solidFill>
                  <a:srgbClr val="161616"/>
                </a:solidFill>
              </a:rPr>
              <a:pPr/>
              <a:t>41</a:t>
            </a:fld>
            <a:endParaRPr lang="en-US" altLang="en-US" sz="1000">
              <a:solidFill>
                <a:srgbClr val="161616"/>
              </a:solidFill>
            </a:endParaRPr>
          </a:p>
        </p:txBody>
      </p:sp>
      <p:graphicFrame>
        <p:nvGraphicFramePr>
          <p:cNvPr id="44037" name="Object 4">
            <a:extLst>
              <a:ext uri="{FF2B5EF4-FFF2-40B4-BE49-F238E27FC236}">
                <a16:creationId xmlns:a16="http://schemas.microsoft.com/office/drawing/2014/main" id="{159E279D-E2BB-455E-913F-7F8598462D8E}"/>
              </a:ext>
            </a:extLst>
          </p:cNvPr>
          <p:cNvGraphicFramePr>
            <a:graphicFrameLocks noChangeAspect="1"/>
          </p:cNvGraphicFramePr>
          <p:nvPr/>
        </p:nvGraphicFramePr>
        <p:xfrm>
          <a:off x="4930775" y="2460625"/>
          <a:ext cx="1616075" cy="796925"/>
        </p:xfrm>
        <a:graphic>
          <a:graphicData uri="http://schemas.openxmlformats.org/presentationml/2006/ole">
            <mc:AlternateContent xmlns:mc="http://schemas.openxmlformats.org/markup-compatibility/2006">
              <mc:Choice xmlns:v="urn:schemas-microsoft-com:vml" Requires="v">
                <p:oleObj spid="_x0000_s44041" name="Equation" r:id="rId3" imgW="1003300" imgH="495300" progId="Equation.3">
                  <p:embed/>
                </p:oleObj>
              </mc:Choice>
              <mc:Fallback>
                <p:oleObj name="Equation" r:id="rId3" imgW="1003300" imgH="495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75" y="2460625"/>
                        <a:ext cx="16160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25611480-9142-426D-A0AF-12163B7AF64C}"/>
              </a:ext>
            </a:extLst>
          </p:cNvPr>
          <p:cNvSpPr>
            <a:spLocks noGrp="1"/>
          </p:cNvSpPr>
          <p:nvPr>
            <p:ph type="title"/>
          </p:nvPr>
        </p:nvSpPr>
        <p:spPr/>
        <p:txBody>
          <a:bodyPr/>
          <a:lstStyle/>
          <a:p>
            <a:r>
              <a:rPr lang="en-US" altLang="en-US">
                <a:ea typeface="ＭＳ Ｐゴシック" panose="020B0600070205080204" pitchFamily="34" charset="-128"/>
              </a:rPr>
              <a:t>Transitivity</a:t>
            </a:r>
          </a:p>
        </p:txBody>
      </p:sp>
      <p:sp>
        <p:nvSpPr>
          <p:cNvPr id="45059" name="Content Placeholder 2">
            <a:extLst>
              <a:ext uri="{FF2B5EF4-FFF2-40B4-BE49-F238E27FC236}">
                <a16:creationId xmlns:a16="http://schemas.microsoft.com/office/drawing/2014/main" id="{6A5A400F-8A6E-4B7A-A050-DCFEDA5CD164}"/>
              </a:ext>
            </a:extLst>
          </p:cNvPr>
          <p:cNvSpPr>
            <a:spLocks noGrp="1"/>
          </p:cNvSpPr>
          <p:nvPr>
            <p:ph idx="1"/>
          </p:nvPr>
        </p:nvSpPr>
        <p:spPr/>
        <p:txBody>
          <a:bodyPr/>
          <a:lstStyle/>
          <a:p>
            <a:r>
              <a:rPr lang="en-US" altLang="en-US" u="sng">
                <a:ea typeface="ＭＳ Ｐゴシック" panose="020B0600070205080204" pitchFamily="34" charset="-128"/>
              </a:rPr>
              <a:t>Partial</a:t>
            </a:r>
            <a:r>
              <a:rPr lang="en-US" altLang="en-US">
                <a:ea typeface="ＭＳ Ｐゴシック" panose="020B0600070205080204" pitchFamily="34" charset="-128"/>
              </a:rPr>
              <a:t> transitivity can be also useful</a:t>
            </a:r>
          </a:p>
          <a:p>
            <a:pPr lvl="1" algn="just"/>
            <a:r>
              <a:rPr lang="en-US" altLang="en-US">
                <a:ea typeface="ＭＳ Ｐゴシック" panose="020B0600070205080204" pitchFamily="34" charset="-128"/>
              </a:rPr>
              <a:t>The fact that u knows v and v knows w, does not mean that u must know w</a:t>
            </a:r>
          </a:p>
          <a:p>
            <a:pPr lvl="2"/>
            <a:r>
              <a:rPr lang="en-US" altLang="en-US">
                <a:ea typeface="ＭＳ Ｐゴシック" panose="020B0600070205080204" pitchFamily="34" charset="-128"/>
              </a:rPr>
              <a:t>However, it increases the probability that u knows w</a:t>
            </a:r>
          </a:p>
          <a:p>
            <a:pPr lvl="2"/>
            <a:endParaRPr lang="en-US" altLang="en-US">
              <a:ea typeface="ＭＳ Ｐゴシック" panose="020B0600070205080204" pitchFamily="34" charset="-128"/>
            </a:endParaRPr>
          </a:p>
          <a:p>
            <a:pPr algn="just"/>
            <a:r>
              <a:rPr lang="en-US" altLang="en-US" u="sng">
                <a:ea typeface="ＭＳ Ｐゴシック" panose="020B0600070205080204" pitchFamily="34" charset="-128"/>
              </a:rPr>
              <a:t>Clustering coefficient</a:t>
            </a:r>
            <a:r>
              <a:rPr lang="en-US" altLang="en-US">
                <a:ea typeface="ＭＳ Ｐゴシック" panose="020B0600070205080204" pitchFamily="34" charset="-128"/>
              </a:rPr>
              <a:t> (cc) is used to capture this partial transitivity</a:t>
            </a:r>
          </a:p>
          <a:p>
            <a:pPr lvl="1"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The above definition is for the network as a whole</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high clustering coefficient is translated to a network with high transitivity</a:t>
            </a:r>
          </a:p>
          <a:p>
            <a:pPr lvl="1" algn="just"/>
            <a:r>
              <a:rPr lang="en-US" altLang="en-US">
                <a:ea typeface="ＭＳ Ｐゴシック" panose="020B0600070205080204" pitchFamily="34" charset="-128"/>
              </a:rPr>
              <a:t>People belong to </a:t>
            </a:r>
            <a:r>
              <a:rPr lang="en-US" altLang="en-US" i="1">
                <a:ea typeface="ＭＳ Ｐゴシック" panose="020B0600070205080204" pitchFamily="34" charset="-128"/>
              </a:rPr>
              <a:t>tight </a:t>
            </a:r>
            <a:r>
              <a:rPr lang="en-US" altLang="en-US">
                <a:ea typeface="ＭＳ Ｐゴシック" panose="020B0600070205080204" pitchFamily="34" charset="-128"/>
              </a:rPr>
              <a:t>groups </a:t>
            </a:r>
          </a:p>
        </p:txBody>
      </p:sp>
      <p:sp>
        <p:nvSpPr>
          <p:cNvPr id="45060" name="Slide Number Placeholder 3">
            <a:extLst>
              <a:ext uri="{FF2B5EF4-FFF2-40B4-BE49-F238E27FC236}">
                <a16:creationId xmlns:a16="http://schemas.microsoft.com/office/drawing/2014/main" id="{88EDEF3B-3B78-4D68-BF6D-B93604D095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B2F5FFF-0E75-41E1-A1B2-B067640045A2}" type="slidenum">
              <a:rPr lang="en-US" altLang="en-US" sz="1000">
                <a:solidFill>
                  <a:srgbClr val="161616"/>
                </a:solidFill>
              </a:rPr>
              <a:pPr/>
              <a:t>42</a:t>
            </a:fld>
            <a:endParaRPr lang="en-US" altLang="en-US" sz="1000">
              <a:solidFill>
                <a:srgbClr val="161616"/>
              </a:solidFill>
            </a:endParaRPr>
          </a:p>
        </p:txBody>
      </p:sp>
      <p:graphicFrame>
        <p:nvGraphicFramePr>
          <p:cNvPr id="45061" name="Object 4">
            <a:extLst>
              <a:ext uri="{FF2B5EF4-FFF2-40B4-BE49-F238E27FC236}">
                <a16:creationId xmlns:a16="http://schemas.microsoft.com/office/drawing/2014/main" id="{B5825D64-03E8-4858-8A93-74170776D68B}"/>
              </a:ext>
            </a:extLst>
          </p:cNvPr>
          <p:cNvGraphicFramePr>
            <a:graphicFrameLocks noChangeAspect="1"/>
          </p:cNvGraphicFramePr>
          <p:nvPr/>
        </p:nvGraphicFramePr>
        <p:xfrm>
          <a:off x="3340100" y="3889375"/>
          <a:ext cx="3560763" cy="595313"/>
        </p:xfrm>
        <a:graphic>
          <a:graphicData uri="http://schemas.openxmlformats.org/presentationml/2006/ole">
            <mc:AlternateContent xmlns:mc="http://schemas.openxmlformats.org/markup-compatibility/2006">
              <mc:Choice xmlns:v="urn:schemas-microsoft-com:vml" Requires="v">
                <p:oleObj spid="_x0000_s45065" name="Equation" r:id="rId4" imgW="2568960" imgH="420480" progId="Equation.3">
                  <p:embed/>
                </p:oleObj>
              </mc:Choice>
              <mc:Fallback>
                <p:oleObj name="Equation" r:id="rId4" imgW="2568960" imgH="420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0100" y="3889375"/>
                        <a:ext cx="35607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6BBDB26-ED58-40B0-92E1-37C3C5855E03}"/>
              </a:ext>
            </a:extLst>
          </p:cNvPr>
          <p:cNvSpPr>
            <a:spLocks noGrp="1"/>
          </p:cNvSpPr>
          <p:nvPr>
            <p:ph type="title"/>
          </p:nvPr>
        </p:nvSpPr>
        <p:spPr/>
        <p:txBody>
          <a:bodyPr/>
          <a:lstStyle/>
          <a:p>
            <a:r>
              <a:rPr lang="en-US" altLang="en-US">
                <a:ea typeface="ＭＳ Ｐゴシック" panose="020B0600070205080204" pitchFamily="34" charset="-128"/>
              </a:rPr>
              <a:t>Transitivity </a:t>
            </a:r>
          </a:p>
        </p:txBody>
      </p:sp>
      <p:sp>
        <p:nvSpPr>
          <p:cNvPr id="3" name="Content Placeholder 2">
            <a:extLst>
              <a:ext uri="{FF2B5EF4-FFF2-40B4-BE49-F238E27FC236}">
                <a16:creationId xmlns:a16="http://schemas.microsoft.com/office/drawing/2014/main" id="{DCF756A2-9A80-4ADA-801B-95A2B117E3D1}"/>
              </a:ext>
            </a:extLst>
          </p:cNvPr>
          <p:cNvSpPr>
            <a:spLocks noGrp="1"/>
          </p:cNvSpPr>
          <p:nvPr>
            <p:ph idx="1"/>
          </p:nvPr>
        </p:nvSpPr>
        <p:spPr/>
        <p:txBody>
          <a:bodyPr/>
          <a:lstStyle/>
          <a:p>
            <a:pPr algn="just">
              <a:buFont typeface="Wingdings" charset="0"/>
              <a:buChar char="l"/>
              <a:defRPr/>
            </a:pPr>
            <a:r>
              <a:rPr lang="en-US" dirty="0"/>
              <a:t>Another way to compute the above expression is by counting the number of triangles that appear in the network</a:t>
            </a:r>
          </a:p>
          <a:p>
            <a:pPr algn="just">
              <a:buFont typeface="Wingdings" charset="0"/>
              <a:buChar char="l"/>
              <a:defRPr/>
            </a:pPr>
            <a:endParaRPr lang="en-US" dirty="0"/>
          </a:p>
          <a:p>
            <a:pPr algn="just">
              <a:buFont typeface="Wingdings" charset="0"/>
              <a:buChar char="l"/>
              <a:defRPr/>
            </a:pPr>
            <a:r>
              <a:rPr lang="en-US" dirty="0"/>
              <a:t>Every triangle contains 6 paths of length two and hence:</a:t>
            </a:r>
          </a:p>
          <a:p>
            <a:pPr algn="just">
              <a:buFont typeface="Wingdings" charset="0"/>
              <a:buChar char="l"/>
              <a:defRPr/>
            </a:pPr>
            <a:endParaRPr lang="en-US" dirty="0"/>
          </a:p>
          <a:p>
            <a:pPr algn="just">
              <a:buFont typeface="Wingdings" charset="0"/>
              <a:buChar char="l"/>
              <a:defRPr/>
            </a:pPr>
            <a:endParaRPr lang="en-US" dirty="0"/>
          </a:p>
          <a:p>
            <a:pPr algn="just">
              <a:buFont typeface="Wingdings" charset="0"/>
              <a:buChar char="l"/>
              <a:defRPr/>
            </a:pPr>
            <a:r>
              <a:rPr lang="en-US" dirty="0"/>
              <a:t>Alternatively, a connected triplet can be defined as </a:t>
            </a:r>
          </a:p>
          <a:p>
            <a:pPr marL="0" indent="0" algn="just">
              <a:buFont typeface="Wingdings" charset="0"/>
              <a:buNone/>
              <a:defRPr/>
            </a:pPr>
            <a:r>
              <a:rPr lang="en-US" dirty="0"/>
              <a:t>a set of three nodes </a:t>
            </a:r>
            <a:r>
              <a:rPr lang="en-US" dirty="0" err="1"/>
              <a:t>uvw</a:t>
            </a:r>
            <a:r>
              <a:rPr lang="en-US" dirty="0"/>
              <a:t> with edges (</a:t>
            </a:r>
            <a:r>
              <a:rPr lang="en-US" dirty="0" err="1"/>
              <a:t>u,v</a:t>
            </a:r>
            <a:r>
              <a:rPr lang="en-US" dirty="0"/>
              <a:t>) and (</a:t>
            </a:r>
            <a:r>
              <a:rPr lang="en-US" dirty="0" err="1"/>
              <a:t>v,w</a:t>
            </a:r>
            <a:r>
              <a:rPr lang="en-US" dirty="0"/>
              <a:t>): </a:t>
            </a:r>
          </a:p>
        </p:txBody>
      </p:sp>
      <p:sp>
        <p:nvSpPr>
          <p:cNvPr id="46084" name="Slide Number Placeholder 3">
            <a:extLst>
              <a:ext uri="{FF2B5EF4-FFF2-40B4-BE49-F238E27FC236}">
                <a16:creationId xmlns:a16="http://schemas.microsoft.com/office/drawing/2014/main" id="{E5412434-6067-4725-9036-4A1B73F1BC0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40B21EF-4245-4346-9190-5528AEB1C22C}" type="slidenum">
              <a:rPr lang="en-US" altLang="en-US" sz="1000">
                <a:solidFill>
                  <a:srgbClr val="161616"/>
                </a:solidFill>
              </a:rPr>
              <a:pPr/>
              <a:t>43</a:t>
            </a:fld>
            <a:endParaRPr lang="en-US" altLang="en-US" sz="1000">
              <a:solidFill>
                <a:srgbClr val="161616"/>
              </a:solidFill>
            </a:endParaRPr>
          </a:p>
        </p:txBody>
      </p:sp>
      <p:graphicFrame>
        <p:nvGraphicFramePr>
          <p:cNvPr id="46085" name="Object 4">
            <a:extLst>
              <a:ext uri="{FF2B5EF4-FFF2-40B4-BE49-F238E27FC236}">
                <a16:creationId xmlns:a16="http://schemas.microsoft.com/office/drawing/2014/main" id="{350F4F65-3729-4A7F-AB17-38A827F2A5E7}"/>
              </a:ext>
            </a:extLst>
          </p:cNvPr>
          <p:cNvGraphicFramePr>
            <a:graphicFrameLocks noChangeAspect="1"/>
          </p:cNvGraphicFramePr>
          <p:nvPr/>
        </p:nvGraphicFramePr>
        <p:xfrm>
          <a:off x="3517900" y="3683000"/>
          <a:ext cx="2981325" cy="595313"/>
        </p:xfrm>
        <a:graphic>
          <a:graphicData uri="http://schemas.openxmlformats.org/presentationml/2006/ole">
            <mc:AlternateContent xmlns:mc="http://schemas.openxmlformats.org/markup-compatibility/2006">
              <mc:Choice xmlns:v="urn:schemas-microsoft-com:vml" Requires="v">
                <p:oleObj spid="_x0000_s46094" name="Equation" r:id="rId3" imgW="2159000" imgH="431800" progId="Equation.3">
                  <p:embed/>
                </p:oleObj>
              </mc:Choice>
              <mc:Fallback>
                <p:oleObj name="Equation" r:id="rId3" imgW="21590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0" y="3683000"/>
                        <a:ext cx="29813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6086" name="Picture 8">
            <a:extLst>
              <a:ext uri="{FF2B5EF4-FFF2-40B4-BE49-F238E27FC236}">
                <a16:creationId xmlns:a16="http://schemas.microsoft.com/office/drawing/2014/main" id="{1D27EF94-DD7E-4C83-B38D-908BA6F6FC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77250" y="3587750"/>
            <a:ext cx="11684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087" name="Object 9">
            <a:extLst>
              <a:ext uri="{FF2B5EF4-FFF2-40B4-BE49-F238E27FC236}">
                <a16:creationId xmlns:a16="http://schemas.microsoft.com/office/drawing/2014/main" id="{92E7EDBE-9166-4D93-AD9D-4E4BBFB5C19F}"/>
              </a:ext>
            </a:extLst>
          </p:cNvPr>
          <p:cNvGraphicFramePr>
            <a:graphicFrameLocks noChangeAspect="1"/>
          </p:cNvGraphicFramePr>
          <p:nvPr/>
        </p:nvGraphicFramePr>
        <p:xfrm>
          <a:off x="3676650" y="5486400"/>
          <a:ext cx="2841625" cy="595313"/>
        </p:xfrm>
        <a:graphic>
          <a:graphicData uri="http://schemas.openxmlformats.org/presentationml/2006/ole">
            <mc:AlternateContent xmlns:mc="http://schemas.openxmlformats.org/markup-compatibility/2006">
              <mc:Choice xmlns:v="urn:schemas-microsoft-com:vml" Requires="v">
                <p:oleObj spid="_x0000_s46095" name="Equation" r:id="rId6" imgW="2057400" imgH="431800" progId="Equation.3">
                  <p:embed/>
                </p:oleObj>
              </mc:Choice>
              <mc:Fallback>
                <p:oleObj name="Equation" r:id="rId6" imgW="2057400" imgH="431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650" y="5486400"/>
                        <a:ext cx="28416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CA9ABAE9-580B-4FBC-9107-2A38B69F0A38}"/>
              </a:ext>
            </a:extLst>
          </p:cNvPr>
          <p:cNvSpPr>
            <a:spLocks noGrp="1"/>
          </p:cNvSpPr>
          <p:nvPr>
            <p:ph type="title"/>
          </p:nvPr>
        </p:nvSpPr>
        <p:spPr/>
        <p:txBody>
          <a:bodyPr/>
          <a:lstStyle/>
          <a:p>
            <a:r>
              <a:rPr lang="en-US" altLang="en-US">
                <a:ea typeface="ＭＳ Ｐゴシック" panose="020B0600070205080204" pitchFamily="34" charset="-128"/>
              </a:rPr>
              <a:t>Clustering coefficient in directed networks</a:t>
            </a:r>
          </a:p>
        </p:txBody>
      </p:sp>
      <p:sp>
        <p:nvSpPr>
          <p:cNvPr id="47107" name="Content Placeholder 2">
            <a:extLst>
              <a:ext uri="{FF2B5EF4-FFF2-40B4-BE49-F238E27FC236}">
                <a16:creationId xmlns:a16="http://schemas.microsoft.com/office/drawing/2014/main" id="{4875685B-5151-44FA-91E2-B7C055112FC5}"/>
              </a:ext>
            </a:extLst>
          </p:cNvPr>
          <p:cNvSpPr>
            <a:spLocks noGrp="1"/>
          </p:cNvSpPr>
          <p:nvPr>
            <p:ph idx="1"/>
          </p:nvPr>
        </p:nvSpPr>
        <p:spPr/>
        <p:txBody>
          <a:bodyPr/>
          <a:lstStyle/>
          <a:p>
            <a:pPr algn="just"/>
            <a:r>
              <a:rPr lang="en-US" altLang="en-US">
                <a:ea typeface="ＭＳ Ｐゴシック" panose="020B0600070205080204" pitchFamily="34" charset="-128"/>
              </a:rPr>
              <a:t>In a directed network, traditionally cc is computed by assuming no direction on the edges</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There are extensions that consider edge direction</a:t>
            </a:r>
          </a:p>
          <a:p>
            <a:pPr lvl="1" algn="just"/>
            <a:r>
              <a:rPr lang="en-US" altLang="en-US">
                <a:ea typeface="ＭＳ Ｐゴシック" panose="020B0600070205080204" pitchFamily="34" charset="-128"/>
              </a:rPr>
              <a:t>E.g., if “u points/likes v” and “v points/likes w”, then “u points/likes w”</a:t>
            </a:r>
          </a:p>
          <a:p>
            <a:pPr lvl="2" algn="just"/>
            <a:r>
              <a:rPr lang="en-US" altLang="en-US">
                <a:ea typeface="ＭＳ Ｐゴシック" panose="020B0600070205080204" pitchFamily="34" charset="-128"/>
              </a:rPr>
              <a:t>These extensions have not found a widespread application in the literature</a:t>
            </a:r>
          </a:p>
        </p:txBody>
      </p:sp>
      <p:sp>
        <p:nvSpPr>
          <p:cNvPr id="47108" name="Slide Number Placeholder 3">
            <a:extLst>
              <a:ext uri="{FF2B5EF4-FFF2-40B4-BE49-F238E27FC236}">
                <a16:creationId xmlns:a16="http://schemas.microsoft.com/office/drawing/2014/main" id="{0776BECD-6F61-4966-8355-5FD4B9CEE4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0EEA34DB-08F8-4D65-9A10-34284C50D238}" type="slidenum">
              <a:rPr lang="en-US" altLang="en-US" sz="1000">
                <a:solidFill>
                  <a:srgbClr val="161616"/>
                </a:solidFill>
              </a:rPr>
              <a:pPr/>
              <a:t>44</a:t>
            </a:fld>
            <a:endParaRPr lang="en-US" altLang="en-US" sz="1000">
              <a:solidFill>
                <a:srgbClr val="16161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192C9CD-B7D4-4EEC-810F-C65FEE90695F}"/>
              </a:ext>
            </a:extLst>
          </p:cNvPr>
          <p:cNvSpPr>
            <a:spLocks noGrp="1"/>
          </p:cNvSpPr>
          <p:nvPr>
            <p:ph type="title"/>
          </p:nvPr>
        </p:nvSpPr>
        <p:spPr/>
        <p:txBody>
          <a:bodyPr/>
          <a:lstStyle/>
          <a:p>
            <a:r>
              <a:rPr lang="en-US" altLang="en-US">
                <a:ea typeface="ＭＳ Ｐゴシック" panose="020B0600070205080204" pitchFamily="34" charset="-128"/>
              </a:rPr>
              <a:t>Local clustering</a:t>
            </a:r>
          </a:p>
        </p:txBody>
      </p:sp>
      <p:sp>
        <p:nvSpPr>
          <p:cNvPr id="48131" name="Content Placeholder 2">
            <a:extLst>
              <a:ext uri="{FF2B5EF4-FFF2-40B4-BE49-F238E27FC236}">
                <a16:creationId xmlns:a16="http://schemas.microsoft.com/office/drawing/2014/main" id="{F3AFDA63-CFF7-4B05-9B6E-276C4BCCCC70}"/>
              </a:ext>
            </a:extLst>
          </p:cNvPr>
          <p:cNvSpPr>
            <a:spLocks noGrp="1"/>
          </p:cNvSpPr>
          <p:nvPr>
            <p:ph idx="1"/>
          </p:nvPr>
        </p:nvSpPr>
        <p:spPr/>
        <p:txBody>
          <a:bodyPr/>
          <a:lstStyle/>
          <a:p>
            <a:pPr algn="just"/>
            <a:r>
              <a:rPr lang="en-US" altLang="en-US">
                <a:ea typeface="ＭＳ Ｐゴシック" panose="020B0600070205080204" pitchFamily="34" charset="-128"/>
              </a:rPr>
              <a:t>As we said clustering coefficient can be defined for a single vertex as well:</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If we find the average clustering coefficient from all vertices of a network, we practically have the clustering coefficient of the network</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Clustering coefficient is closely related with structural holes</a:t>
            </a:r>
          </a:p>
        </p:txBody>
      </p:sp>
      <p:sp>
        <p:nvSpPr>
          <p:cNvPr id="48132" name="Slide Number Placeholder 3">
            <a:extLst>
              <a:ext uri="{FF2B5EF4-FFF2-40B4-BE49-F238E27FC236}">
                <a16:creationId xmlns:a16="http://schemas.microsoft.com/office/drawing/2014/main" id="{4D4BF058-D8E9-4FED-9542-4AF2540DEEF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2EC56A2-FD9C-4F8D-AD7C-4C4889D1E01C}" type="slidenum">
              <a:rPr lang="en-US" altLang="en-US" sz="1000">
                <a:solidFill>
                  <a:srgbClr val="161616"/>
                </a:solidFill>
              </a:rPr>
              <a:pPr/>
              <a:t>45</a:t>
            </a:fld>
            <a:endParaRPr lang="en-US" altLang="en-US" sz="1000">
              <a:solidFill>
                <a:srgbClr val="161616"/>
              </a:solidFill>
            </a:endParaRPr>
          </a:p>
        </p:txBody>
      </p:sp>
      <p:graphicFrame>
        <p:nvGraphicFramePr>
          <p:cNvPr id="48133" name="Object 4">
            <a:extLst>
              <a:ext uri="{FF2B5EF4-FFF2-40B4-BE49-F238E27FC236}">
                <a16:creationId xmlns:a16="http://schemas.microsoft.com/office/drawing/2014/main" id="{DF019432-8D06-4AAB-A0B9-FA542A0A3142}"/>
              </a:ext>
            </a:extLst>
          </p:cNvPr>
          <p:cNvGraphicFramePr>
            <a:graphicFrameLocks noChangeAspect="1"/>
          </p:cNvGraphicFramePr>
          <p:nvPr/>
        </p:nvGraphicFramePr>
        <p:xfrm>
          <a:off x="2684463" y="2379663"/>
          <a:ext cx="4560887" cy="531812"/>
        </p:xfrm>
        <a:graphic>
          <a:graphicData uri="http://schemas.openxmlformats.org/presentationml/2006/ole">
            <mc:AlternateContent xmlns:mc="http://schemas.openxmlformats.org/markup-compatibility/2006">
              <mc:Choice xmlns:v="urn:schemas-microsoft-com:vml" Requires="v">
                <p:oleObj spid="_x0000_s48137" name="Equation" r:id="rId3" imgW="3684240" imgH="420480" progId="Equation.3">
                  <p:embed/>
                </p:oleObj>
              </mc:Choice>
              <mc:Fallback>
                <p:oleObj name="Equation" r:id="rId3" imgW="3684240" imgH="420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463" y="2379663"/>
                        <a:ext cx="4560887"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0809D3A1-855A-4A02-BC57-C95E015B5054}"/>
              </a:ext>
            </a:extLst>
          </p:cNvPr>
          <p:cNvSpPr>
            <a:spLocks noGrp="1"/>
          </p:cNvSpPr>
          <p:nvPr>
            <p:ph type="title"/>
          </p:nvPr>
        </p:nvSpPr>
        <p:spPr/>
        <p:txBody>
          <a:bodyPr/>
          <a:lstStyle/>
          <a:p>
            <a:r>
              <a:rPr lang="en-US" altLang="en-US">
                <a:ea typeface="ＭＳ Ｐゴシック" panose="020B0600070205080204" pitchFamily="34" charset="-128"/>
              </a:rPr>
              <a:t>Structural holes</a:t>
            </a:r>
          </a:p>
        </p:txBody>
      </p:sp>
      <p:sp>
        <p:nvSpPr>
          <p:cNvPr id="3" name="Content Placeholder 2">
            <a:extLst>
              <a:ext uri="{FF2B5EF4-FFF2-40B4-BE49-F238E27FC236}">
                <a16:creationId xmlns:a16="http://schemas.microsoft.com/office/drawing/2014/main" id="{03989CCA-CC05-45C0-8CA1-C7AF0BCB737D}"/>
              </a:ext>
            </a:extLst>
          </p:cNvPr>
          <p:cNvSpPr>
            <a:spLocks noGrp="1"/>
          </p:cNvSpPr>
          <p:nvPr>
            <p:ph idx="1"/>
          </p:nvPr>
        </p:nvSpPr>
        <p:spPr/>
        <p:txBody>
          <a:bodyPr/>
          <a:lstStyle/>
          <a:p>
            <a:pPr algn="just">
              <a:buFont typeface="Wingdings" charset="0"/>
              <a:buChar char="l"/>
              <a:defRPr/>
            </a:pPr>
            <a:r>
              <a:rPr lang="en-US" dirty="0"/>
              <a:t>While it is common for the neighbors of a vertex to be connected among themselves, it happens sometimes that these expected connections between neighbors are missing</a:t>
            </a:r>
          </a:p>
          <a:p>
            <a:pPr lvl="1" algn="just">
              <a:buFont typeface="Wingdings" charset="0"/>
              <a:buChar char="§"/>
              <a:defRPr/>
            </a:pPr>
            <a:r>
              <a:rPr lang="en-US" dirty="0"/>
              <a:t>These missing links are called </a:t>
            </a:r>
            <a:r>
              <a:rPr lang="en-US" u="sng" dirty="0"/>
              <a:t>structural holes</a:t>
            </a:r>
          </a:p>
          <a:p>
            <a:pPr lvl="1" algn="just">
              <a:buFont typeface="Wingdings" charset="0"/>
              <a:buChar char="§"/>
              <a:defRPr/>
            </a:pPr>
            <a:endParaRPr lang="en-US" u="sng" dirty="0"/>
          </a:p>
          <a:p>
            <a:pPr algn="just">
              <a:buFont typeface="Wingdings" charset="0"/>
              <a:buChar char="l"/>
              <a:defRPr/>
            </a:pPr>
            <a:r>
              <a:rPr lang="en-US" dirty="0"/>
              <a:t>Structural holes can be a bad thing with regards</a:t>
            </a:r>
          </a:p>
          <a:p>
            <a:pPr marL="0" indent="0" algn="just">
              <a:buFont typeface="Wingdings" charset="0"/>
              <a:buNone/>
              <a:defRPr/>
            </a:pPr>
            <a:r>
              <a:rPr lang="en-US" dirty="0"/>
              <a:t>to efficient spread of information</a:t>
            </a:r>
          </a:p>
          <a:p>
            <a:pPr lvl="1" algn="just">
              <a:buFont typeface="Wingdings" charset="0"/>
              <a:buChar char="§"/>
              <a:defRPr/>
            </a:pPr>
            <a:r>
              <a:rPr lang="en-US" dirty="0"/>
              <a:t>Information has fewer routes to move around</a:t>
            </a:r>
          </a:p>
          <a:p>
            <a:pPr lvl="1" algn="just">
              <a:buFont typeface="Wingdings" charset="0"/>
              <a:buChar char="§"/>
              <a:defRPr/>
            </a:pPr>
            <a:r>
              <a:rPr lang="en-US" dirty="0"/>
              <a:t>They are good though for the vertex </a:t>
            </a:r>
            <a:r>
              <a:rPr lang="en-US" dirty="0" err="1"/>
              <a:t>i</a:t>
            </a:r>
            <a:endParaRPr lang="en-US" dirty="0"/>
          </a:p>
          <a:p>
            <a:pPr lvl="2" algn="just">
              <a:buFont typeface="Wingdings" charset="0"/>
              <a:buChar char="ü"/>
              <a:defRPr/>
            </a:pPr>
            <a:r>
              <a:rPr lang="en-US" dirty="0"/>
              <a:t>Hence, local clustering coefficient could be a measure of possible influence of the specific vertex (lower value is better)</a:t>
            </a:r>
          </a:p>
        </p:txBody>
      </p:sp>
      <p:sp>
        <p:nvSpPr>
          <p:cNvPr id="49156" name="Slide Number Placeholder 3">
            <a:extLst>
              <a:ext uri="{FF2B5EF4-FFF2-40B4-BE49-F238E27FC236}">
                <a16:creationId xmlns:a16="http://schemas.microsoft.com/office/drawing/2014/main" id="{64CAF05F-6233-4FEE-A26B-F06C3BF41E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E0ACB06-2E11-4A8D-B3BF-187872197570}" type="slidenum">
              <a:rPr lang="en-US" altLang="en-US" sz="1000">
                <a:solidFill>
                  <a:srgbClr val="161616"/>
                </a:solidFill>
              </a:rPr>
              <a:pPr/>
              <a:t>46</a:t>
            </a:fld>
            <a:endParaRPr lang="en-US" altLang="en-US" sz="1000">
              <a:solidFill>
                <a:srgbClr val="161616"/>
              </a:solidFill>
            </a:endParaRPr>
          </a:p>
        </p:txBody>
      </p:sp>
      <p:pic>
        <p:nvPicPr>
          <p:cNvPr id="49157" name="Picture 4">
            <a:extLst>
              <a:ext uri="{FF2B5EF4-FFF2-40B4-BE49-F238E27FC236}">
                <a16:creationId xmlns:a16="http://schemas.microsoft.com/office/drawing/2014/main" id="{D9BCAF76-AAD7-44DF-B3FB-29C92A42B2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70838" y="2693988"/>
            <a:ext cx="2074862"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2DFB2D21-A9E5-4E16-A56C-AAC3ECEBCE0C}"/>
              </a:ext>
            </a:extLst>
          </p:cNvPr>
          <p:cNvSpPr>
            <a:spLocks noGrp="1"/>
          </p:cNvSpPr>
          <p:nvPr>
            <p:ph type="title"/>
          </p:nvPr>
        </p:nvSpPr>
        <p:spPr/>
        <p:txBody>
          <a:bodyPr/>
          <a:lstStyle/>
          <a:p>
            <a:r>
              <a:rPr lang="en-US" altLang="en-US">
                <a:ea typeface="ＭＳ Ｐゴシック" panose="020B0600070205080204" pitchFamily="34" charset="-128"/>
              </a:rPr>
              <a:t>Redundancy </a:t>
            </a:r>
          </a:p>
        </p:txBody>
      </p:sp>
      <p:sp>
        <p:nvSpPr>
          <p:cNvPr id="50179" name="Content Placeholder 2">
            <a:extLst>
              <a:ext uri="{FF2B5EF4-FFF2-40B4-BE49-F238E27FC236}">
                <a16:creationId xmlns:a16="http://schemas.microsoft.com/office/drawing/2014/main" id="{49F0B05B-669C-4914-B0D9-5A4F700B16EE}"/>
              </a:ext>
            </a:extLst>
          </p:cNvPr>
          <p:cNvSpPr>
            <a:spLocks noGrp="1"/>
          </p:cNvSpPr>
          <p:nvPr>
            <p:ph idx="1"/>
          </p:nvPr>
        </p:nvSpPr>
        <p:spPr/>
        <p:txBody>
          <a:bodyPr/>
          <a:lstStyle/>
          <a:p>
            <a:pPr algn="just"/>
            <a:r>
              <a:rPr lang="en-US" altLang="en-US">
                <a:ea typeface="ＭＳ Ｐゴシック" panose="020B0600070205080204" pitchFamily="34" charset="-128"/>
              </a:rPr>
              <a:t>The </a:t>
            </a:r>
            <a:r>
              <a:rPr lang="en-US" altLang="en-US" u="sng">
                <a:ea typeface="ＭＳ Ｐゴシック" panose="020B0600070205080204" pitchFamily="34" charset="-128"/>
              </a:rPr>
              <a:t>redundancy R</a:t>
            </a:r>
            <a:r>
              <a:rPr lang="en-US" altLang="en-US" u="sng" baseline="-25000">
                <a:ea typeface="ＭＳ Ｐゴシック" panose="020B0600070205080204" pitchFamily="34" charset="-128"/>
              </a:rPr>
              <a:t>i</a:t>
            </a:r>
            <a:r>
              <a:rPr lang="en-US" altLang="en-US">
                <a:ea typeface="ＭＳ Ｐゴシック" panose="020B0600070205080204" pitchFamily="34" charset="-128"/>
              </a:rPr>
              <a:t> of a vertex i is the mean number of connections from a neighbor of i to other neighbors of i</a:t>
            </a:r>
          </a:p>
          <a:p>
            <a:pPr lvl="1" algn="just"/>
            <a:r>
              <a:rPr lang="en-US" altLang="en-US">
                <a:ea typeface="ＭＳ Ｐゴシック" panose="020B0600070205080204" pitchFamily="34" charset="-128"/>
              </a:rPr>
              <a:t>R</a:t>
            </a:r>
            <a:r>
              <a:rPr lang="en-US" altLang="en-US" baseline="-25000">
                <a:ea typeface="ＭＳ Ｐゴシック" panose="020B0600070205080204" pitchFamily="34" charset="-128"/>
              </a:rPr>
              <a:t>i</a:t>
            </a:r>
            <a:r>
              <a:rPr lang="en-US" altLang="en-US">
                <a:ea typeface="ＭＳ Ｐゴシック" panose="020B0600070205080204" pitchFamily="34" charset="-128"/>
              </a:rPr>
              <a:t>=1/4(0+1+1+2)=1</a:t>
            </a:r>
          </a:p>
          <a:p>
            <a:pPr lvl="1" algn="just"/>
            <a:r>
              <a:rPr lang="en-US" altLang="en-US">
                <a:ea typeface="ＭＳ Ｐゴシック" panose="020B0600070205080204" pitchFamily="34" charset="-128"/>
              </a:rPr>
              <a:t>Redundancy for a node i takes values from 0 to k</a:t>
            </a:r>
            <a:r>
              <a:rPr lang="en-US" altLang="en-US" baseline="-25000">
                <a:ea typeface="ＭＳ Ｐゴシック" panose="020B0600070205080204" pitchFamily="34" charset="-128"/>
              </a:rPr>
              <a:t>i</a:t>
            </a:r>
            <a:r>
              <a:rPr lang="en-US" altLang="en-US">
                <a:ea typeface="ＭＳ Ｐゴシック" panose="020B0600070205080204" pitchFamily="34" charset="-128"/>
              </a:rPr>
              <a:t>-1</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R</a:t>
            </a:r>
            <a:r>
              <a:rPr lang="en-US" altLang="en-US" baseline="-25000">
                <a:ea typeface="ＭＳ Ｐゴシック" panose="020B0600070205080204" pitchFamily="34" charset="-128"/>
              </a:rPr>
              <a:t>i</a:t>
            </a:r>
            <a:r>
              <a:rPr lang="en-US" altLang="en-US">
                <a:ea typeface="ＭＳ Ｐゴシック" panose="020B0600070205080204" pitchFamily="34" charset="-128"/>
              </a:rPr>
              <a:t> is closely related with CC</a:t>
            </a:r>
            <a:r>
              <a:rPr lang="en-US" altLang="en-US" baseline="-25000">
                <a:ea typeface="ＭＳ Ｐゴシック" panose="020B0600070205080204" pitchFamily="34" charset="-128"/>
              </a:rPr>
              <a:t>i</a:t>
            </a:r>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When the average connections of a friend of i with the other friends of i is R</a:t>
            </a:r>
            <a:r>
              <a:rPr lang="en-US" altLang="en-US" baseline="-25000">
                <a:ea typeface="ＭＳ Ｐゴシック" panose="020B0600070205080204" pitchFamily="34" charset="-128"/>
              </a:rPr>
              <a:t>i</a:t>
            </a:r>
            <a:r>
              <a:rPr lang="en-US" altLang="en-US">
                <a:ea typeface="ＭＳ Ｐゴシック" panose="020B0600070205080204" pitchFamily="34" charset="-128"/>
              </a:rPr>
              <a:t>, the total number of such edged is ½(k</a:t>
            </a:r>
            <a:r>
              <a:rPr lang="en-US" altLang="en-US" baseline="-25000">
                <a:ea typeface="ＭＳ Ｐゴシック" panose="020B0600070205080204" pitchFamily="34" charset="-128"/>
              </a:rPr>
              <a:t>i</a:t>
            </a:r>
            <a:r>
              <a:rPr lang="en-US" altLang="en-US">
                <a:ea typeface="ＭＳ Ｐゴシック" panose="020B0600070205080204" pitchFamily="34" charset="-128"/>
              </a:rPr>
              <a:t>R</a:t>
            </a:r>
            <a:r>
              <a:rPr lang="en-US" altLang="en-US" baseline="-25000">
                <a:ea typeface="ＭＳ Ｐゴシック" panose="020B0600070205080204" pitchFamily="34" charset="-128"/>
              </a:rPr>
              <a:t>i</a:t>
            </a:r>
            <a:r>
              <a:rPr lang="en-US" altLang="en-US">
                <a:ea typeface="ＭＳ Ｐゴシック" panose="020B0600070205080204" pitchFamily="34" charset="-128"/>
              </a:rPr>
              <a:t>)</a:t>
            </a:r>
          </a:p>
          <a:p>
            <a:pPr lvl="1" algn="just"/>
            <a:r>
              <a:rPr lang="en-US" altLang="en-US">
                <a:ea typeface="ＭＳ Ｐゴシック" panose="020B0600070205080204" pitchFamily="34" charset="-128"/>
              </a:rPr>
              <a:t>The total number of possible such edges is ½k</a:t>
            </a:r>
            <a:r>
              <a:rPr lang="en-US" altLang="en-US" baseline="-25000">
                <a:ea typeface="ＭＳ Ｐゴシック" panose="020B0600070205080204" pitchFamily="34" charset="-128"/>
              </a:rPr>
              <a:t>i</a:t>
            </a:r>
            <a:r>
              <a:rPr lang="en-US" altLang="en-US">
                <a:ea typeface="ＭＳ Ｐゴシック" panose="020B0600070205080204" pitchFamily="34" charset="-128"/>
              </a:rPr>
              <a:t>(</a:t>
            </a:r>
            <a:r>
              <a:rPr lang="en-US" altLang="en-US" baseline="-25000">
                <a:ea typeface="ＭＳ Ｐゴシック" panose="020B0600070205080204" pitchFamily="34" charset="-128"/>
              </a:rPr>
              <a:t> </a:t>
            </a:r>
            <a:r>
              <a:rPr lang="en-US" altLang="en-US">
                <a:ea typeface="ＭＳ Ｐゴシック" panose="020B0600070205080204" pitchFamily="34" charset="-128"/>
              </a:rPr>
              <a:t>k</a:t>
            </a:r>
            <a:r>
              <a:rPr lang="en-US" altLang="en-US" baseline="-25000">
                <a:ea typeface="ＭＳ Ｐゴシック" panose="020B0600070205080204" pitchFamily="34" charset="-128"/>
              </a:rPr>
              <a:t>i</a:t>
            </a:r>
            <a:r>
              <a:rPr lang="en-US" altLang="en-US">
                <a:ea typeface="ＭＳ Ｐゴシック" panose="020B0600070205080204" pitchFamily="34" charset="-128"/>
              </a:rPr>
              <a:t>-1)</a:t>
            </a:r>
          </a:p>
          <a:p>
            <a:pPr lvl="1" algn="just"/>
            <a:r>
              <a:rPr lang="en-US" altLang="en-US">
                <a:ea typeface="ＭＳ Ｐゴシック" panose="020B0600070205080204" pitchFamily="34" charset="-128"/>
              </a:rPr>
              <a:t>Hence: </a:t>
            </a:r>
          </a:p>
          <a:p>
            <a:pPr lvl="1" algn="just"/>
            <a:endParaRPr lang="en-US" altLang="en-US">
              <a:ea typeface="ＭＳ Ｐゴシック" panose="020B0600070205080204" pitchFamily="34" charset="-128"/>
            </a:endParaRPr>
          </a:p>
        </p:txBody>
      </p:sp>
      <p:sp>
        <p:nvSpPr>
          <p:cNvPr id="50180" name="Slide Number Placeholder 3">
            <a:extLst>
              <a:ext uri="{FF2B5EF4-FFF2-40B4-BE49-F238E27FC236}">
                <a16:creationId xmlns:a16="http://schemas.microsoft.com/office/drawing/2014/main" id="{C0FC0227-7DE3-4832-9DBF-1600A7F932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AC52F20-FE86-42CA-8116-181710D155B2}" type="slidenum">
              <a:rPr lang="en-US" altLang="en-US" sz="1000">
                <a:solidFill>
                  <a:srgbClr val="161616"/>
                </a:solidFill>
              </a:rPr>
              <a:pPr/>
              <a:t>47</a:t>
            </a:fld>
            <a:endParaRPr lang="en-US" altLang="en-US" sz="1000">
              <a:solidFill>
                <a:srgbClr val="161616"/>
              </a:solidFill>
            </a:endParaRPr>
          </a:p>
        </p:txBody>
      </p:sp>
      <p:pic>
        <p:nvPicPr>
          <p:cNvPr id="50181" name="Picture 1">
            <a:extLst>
              <a:ext uri="{FF2B5EF4-FFF2-40B4-BE49-F238E27FC236}">
                <a16:creationId xmlns:a16="http://schemas.microsoft.com/office/drawing/2014/main" id="{1C506AC0-7179-4950-A3DE-4D576D804E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8788" y="2262188"/>
            <a:ext cx="1397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0182" name="Object 2">
            <a:extLst>
              <a:ext uri="{FF2B5EF4-FFF2-40B4-BE49-F238E27FC236}">
                <a16:creationId xmlns:a16="http://schemas.microsoft.com/office/drawing/2014/main" id="{4B5D4848-70E4-44ED-95B1-65DD807D5F18}"/>
              </a:ext>
            </a:extLst>
          </p:cNvPr>
          <p:cNvGraphicFramePr>
            <a:graphicFrameLocks noChangeAspect="1"/>
          </p:cNvGraphicFramePr>
          <p:nvPr/>
        </p:nvGraphicFramePr>
        <p:xfrm>
          <a:off x="2536825" y="4946650"/>
          <a:ext cx="2289175" cy="787400"/>
        </p:xfrm>
        <a:graphic>
          <a:graphicData uri="http://schemas.openxmlformats.org/presentationml/2006/ole">
            <mc:AlternateContent xmlns:mc="http://schemas.openxmlformats.org/markup-compatibility/2006">
              <mc:Choice xmlns:v="urn:schemas-microsoft-com:vml" Requires="v">
                <p:oleObj spid="_x0000_s50186" name="Equation" r:id="rId5" imgW="1572480" imgH="530280" progId="Equation.3">
                  <p:embed/>
                </p:oleObj>
              </mc:Choice>
              <mc:Fallback>
                <p:oleObj name="Equation" r:id="rId5" imgW="1572480" imgH="53028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4946650"/>
                        <a:ext cx="22891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0935320-FBC9-4674-922F-47176C044838}"/>
              </a:ext>
            </a:extLst>
          </p:cNvPr>
          <p:cNvSpPr>
            <a:spLocks noGrp="1"/>
          </p:cNvSpPr>
          <p:nvPr>
            <p:ph type="title"/>
          </p:nvPr>
        </p:nvSpPr>
        <p:spPr/>
        <p:txBody>
          <a:bodyPr/>
          <a:lstStyle/>
          <a:p>
            <a:r>
              <a:rPr lang="en-US" altLang="en-US">
                <a:ea typeface="ＭＳ Ｐゴシック" panose="020B0600070205080204" pitchFamily="34" charset="-128"/>
              </a:rPr>
              <a:t>Local VS Global clustering coefficient</a:t>
            </a:r>
          </a:p>
        </p:txBody>
      </p:sp>
      <p:sp>
        <p:nvSpPr>
          <p:cNvPr id="51203" name="Content Placeholder 2">
            <a:extLst>
              <a:ext uri="{FF2B5EF4-FFF2-40B4-BE49-F238E27FC236}">
                <a16:creationId xmlns:a16="http://schemas.microsoft.com/office/drawing/2014/main" id="{D6FA8EDE-B748-41A0-AB12-C727DACEA8B2}"/>
              </a:ext>
            </a:extLst>
          </p:cNvPr>
          <p:cNvSpPr>
            <a:spLocks noGrp="1"/>
          </p:cNvSpPr>
          <p:nvPr>
            <p:ph idx="1"/>
          </p:nvPr>
        </p:nvSpPr>
        <p:spPr/>
        <p:txBody>
          <a:bodyPr/>
          <a:lstStyle/>
          <a:p>
            <a:pPr algn="just"/>
            <a:r>
              <a:rPr lang="en-US" altLang="en-US">
                <a:ea typeface="ＭＳ Ｐゴシック" panose="020B0600070205080204" pitchFamily="34" charset="-128"/>
              </a:rPr>
              <a:t>Watts and Strogatz have suggested computing the clustering coefficient of a network as the average over all the local clustering coefficients of the vertices: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NOTE: This definition gives different result than the previous one on global cc</a:t>
            </a:r>
          </a:p>
          <a:p>
            <a:pPr lvl="1" algn="just"/>
            <a:r>
              <a:rPr lang="en-US" altLang="en-US">
                <a:ea typeface="ＭＳ Ｐゴシック" panose="020B0600070205080204" pitchFamily="34" charset="-128"/>
              </a:rPr>
              <a:t>The above definition tends to give high cc values for networks dominated by vertices of low degree  (why?) – which is regularly the case in real networks</a:t>
            </a:r>
          </a:p>
        </p:txBody>
      </p:sp>
      <p:sp>
        <p:nvSpPr>
          <p:cNvPr id="51204" name="Slide Number Placeholder 3">
            <a:extLst>
              <a:ext uri="{FF2B5EF4-FFF2-40B4-BE49-F238E27FC236}">
                <a16:creationId xmlns:a16="http://schemas.microsoft.com/office/drawing/2014/main" id="{47B5D7DF-FF99-4271-B8F3-F2807F8AFB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5093B4E-203D-4CD4-AFBA-D24869EA21A0}" type="slidenum">
              <a:rPr lang="en-US" altLang="en-US" sz="1000">
                <a:solidFill>
                  <a:srgbClr val="161616"/>
                </a:solidFill>
              </a:rPr>
              <a:pPr/>
              <a:t>48</a:t>
            </a:fld>
            <a:endParaRPr lang="en-US" altLang="en-US" sz="1000">
              <a:solidFill>
                <a:srgbClr val="161616"/>
              </a:solidFill>
            </a:endParaRPr>
          </a:p>
        </p:txBody>
      </p:sp>
      <p:graphicFrame>
        <p:nvGraphicFramePr>
          <p:cNvPr id="51205" name="Object 4">
            <a:extLst>
              <a:ext uri="{FF2B5EF4-FFF2-40B4-BE49-F238E27FC236}">
                <a16:creationId xmlns:a16="http://schemas.microsoft.com/office/drawing/2014/main" id="{112A93C3-5849-4707-BAE9-53FE8BD5DE98}"/>
              </a:ext>
            </a:extLst>
          </p:cNvPr>
          <p:cNvGraphicFramePr>
            <a:graphicFrameLocks noChangeAspect="1"/>
          </p:cNvGraphicFramePr>
          <p:nvPr/>
        </p:nvGraphicFramePr>
        <p:xfrm>
          <a:off x="3981450" y="2633663"/>
          <a:ext cx="1508125" cy="663575"/>
        </p:xfrm>
        <a:graphic>
          <a:graphicData uri="http://schemas.openxmlformats.org/presentationml/2006/ole">
            <mc:AlternateContent xmlns:mc="http://schemas.openxmlformats.org/markup-compatibility/2006">
              <mc:Choice xmlns:v="urn:schemas-microsoft-com:vml" Requires="v">
                <p:oleObj spid="_x0000_s51209" name="Equation" r:id="rId3" imgW="1032840" imgH="447840" progId="Equation.3">
                  <p:embed/>
                </p:oleObj>
              </mc:Choice>
              <mc:Fallback>
                <p:oleObj name="Equation" r:id="rId3" imgW="1032840" imgH="447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1450" y="2633663"/>
                        <a:ext cx="15081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87A54E9B-45F0-42A3-9C59-E5FA7948D09B}"/>
              </a:ext>
            </a:extLst>
          </p:cNvPr>
          <p:cNvSpPr>
            <a:spLocks noGrp="1"/>
          </p:cNvSpPr>
          <p:nvPr>
            <p:ph type="title"/>
          </p:nvPr>
        </p:nvSpPr>
        <p:spPr/>
        <p:txBody>
          <a:bodyPr/>
          <a:lstStyle/>
          <a:p>
            <a:r>
              <a:rPr lang="en-US" altLang="en-US">
                <a:ea typeface="ＭＳ Ｐゴシック" panose="020B0600070205080204" pitchFamily="34" charset="-128"/>
              </a:rPr>
              <a:t>What value for cc is high?</a:t>
            </a:r>
          </a:p>
        </p:txBody>
      </p:sp>
      <p:sp>
        <p:nvSpPr>
          <p:cNvPr id="52227" name="Slide Number Placeholder 3">
            <a:extLst>
              <a:ext uri="{FF2B5EF4-FFF2-40B4-BE49-F238E27FC236}">
                <a16:creationId xmlns:a16="http://schemas.microsoft.com/office/drawing/2014/main" id="{BD2B74AA-D282-44E0-B7F5-3FCE5A67B6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7D78D819-60CF-4AA6-A14C-A200B5B0FD61}" type="slidenum">
              <a:rPr lang="en-US" altLang="en-US" sz="1000">
                <a:solidFill>
                  <a:srgbClr val="161616"/>
                </a:solidFill>
              </a:rPr>
              <a:pPr/>
              <a:t>49</a:t>
            </a:fld>
            <a:endParaRPr lang="en-US" altLang="en-US" sz="1000">
              <a:solidFill>
                <a:srgbClr val="161616"/>
              </a:solidFill>
            </a:endParaRPr>
          </a:p>
        </p:txBody>
      </p:sp>
      <p:pic>
        <p:nvPicPr>
          <p:cNvPr id="52228" name="Picture 5">
            <a:extLst>
              <a:ext uri="{FF2B5EF4-FFF2-40B4-BE49-F238E27FC236}">
                <a16:creationId xmlns:a16="http://schemas.microsoft.com/office/drawing/2014/main" id="{5584389A-87FF-4734-8E93-381774F3CE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7938" y="2590800"/>
            <a:ext cx="1930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A7FE836-8BE1-4363-B22E-8B63732B82AF}"/>
              </a:ext>
            </a:extLst>
          </p:cNvPr>
          <p:cNvSpPr txBox="1"/>
          <p:nvPr/>
        </p:nvSpPr>
        <p:spPr>
          <a:xfrm>
            <a:off x="5005388" y="2370138"/>
            <a:ext cx="1716087" cy="461962"/>
          </a:xfrm>
          <a:prstGeom prst="rect">
            <a:avLst/>
          </a:prstGeom>
          <a:solidFill>
            <a:schemeClr val="accent3"/>
          </a:solidFill>
        </p:spPr>
        <p:txBody>
          <a:bodyPr wrap="none">
            <a:spAutoFit/>
          </a:bodyPr>
          <a:lstStyle/>
          <a:p>
            <a:pPr>
              <a:defRPr/>
            </a:pPr>
            <a:r>
              <a:rPr lang="en-US" dirty="0">
                <a:solidFill>
                  <a:schemeClr val="tx1">
                    <a:lumMod val="10000"/>
                  </a:schemeClr>
                </a:solidFill>
                <a:latin typeface="Arial" charset="0"/>
                <a:ea typeface="ＭＳ Ｐゴシック" charset="0"/>
                <a:cs typeface="ＭＳ Ｐゴシック" charset="0"/>
              </a:rPr>
              <a:t>1/(2*1/2)=1</a:t>
            </a:r>
          </a:p>
        </p:txBody>
      </p:sp>
      <p:sp>
        <p:nvSpPr>
          <p:cNvPr id="10" name="TextBox 9">
            <a:extLst>
              <a:ext uri="{FF2B5EF4-FFF2-40B4-BE49-F238E27FC236}">
                <a16:creationId xmlns:a16="http://schemas.microsoft.com/office/drawing/2014/main" id="{659C5F5B-D109-48D2-B396-A02F452535D3}"/>
              </a:ext>
            </a:extLst>
          </p:cNvPr>
          <p:cNvSpPr txBox="1"/>
          <p:nvPr/>
        </p:nvSpPr>
        <p:spPr>
          <a:xfrm>
            <a:off x="5765800" y="3175000"/>
            <a:ext cx="1973263" cy="461963"/>
          </a:xfrm>
          <a:prstGeom prst="rect">
            <a:avLst/>
          </a:prstGeom>
          <a:solidFill>
            <a:schemeClr val="accent3"/>
          </a:solidFill>
        </p:spPr>
        <p:txBody>
          <a:bodyPr wrap="none">
            <a:spAutoFit/>
          </a:bodyPr>
          <a:lstStyle/>
          <a:p>
            <a:pPr>
              <a:defRPr/>
            </a:pPr>
            <a:r>
              <a:rPr lang="en-US" dirty="0">
                <a:solidFill>
                  <a:schemeClr val="tx1">
                    <a:lumMod val="10000"/>
                  </a:schemeClr>
                </a:solidFill>
                <a:latin typeface="Arial" charset="0"/>
                <a:ea typeface="ＭＳ Ｐゴシック" charset="0"/>
                <a:cs typeface="ＭＳ Ｐゴシック" charset="0"/>
              </a:rPr>
              <a:t>3/(4*3/2)=1/2</a:t>
            </a:r>
          </a:p>
        </p:txBody>
      </p:sp>
      <p:sp>
        <p:nvSpPr>
          <p:cNvPr id="11" name="TextBox 10">
            <a:extLst>
              <a:ext uri="{FF2B5EF4-FFF2-40B4-BE49-F238E27FC236}">
                <a16:creationId xmlns:a16="http://schemas.microsoft.com/office/drawing/2014/main" id="{86009BDE-B953-471C-BBB6-FAF24F1614C6}"/>
              </a:ext>
            </a:extLst>
          </p:cNvPr>
          <p:cNvSpPr txBox="1"/>
          <p:nvPr/>
        </p:nvSpPr>
        <p:spPr>
          <a:xfrm>
            <a:off x="5738813" y="4064000"/>
            <a:ext cx="1716087" cy="461963"/>
          </a:xfrm>
          <a:prstGeom prst="rect">
            <a:avLst/>
          </a:prstGeom>
          <a:solidFill>
            <a:schemeClr val="accent3"/>
          </a:solidFill>
        </p:spPr>
        <p:txBody>
          <a:bodyPr wrap="none">
            <a:spAutoFit/>
          </a:bodyPr>
          <a:lstStyle/>
          <a:p>
            <a:pPr>
              <a:defRPr/>
            </a:pPr>
            <a:r>
              <a:rPr lang="en-US" dirty="0">
                <a:solidFill>
                  <a:schemeClr val="tx1">
                    <a:lumMod val="10000"/>
                  </a:schemeClr>
                </a:solidFill>
                <a:latin typeface="Arial" charset="0"/>
                <a:ea typeface="ＭＳ Ｐゴシック" charset="0"/>
                <a:cs typeface="ＭＳ Ｐゴシック" charset="0"/>
              </a:rPr>
              <a:t>1/(2*1/2)=1</a:t>
            </a:r>
          </a:p>
        </p:txBody>
      </p:sp>
      <p:sp>
        <p:nvSpPr>
          <p:cNvPr id="12" name="TextBox 11">
            <a:extLst>
              <a:ext uri="{FF2B5EF4-FFF2-40B4-BE49-F238E27FC236}">
                <a16:creationId xmlns:a16="http://schemas.microsoft.com/office/drawing/2014/main" id="{C8457B62-687B-4635-8797-5B52C6A711A6}"/>
              </a:ext>
            </a:extLst>
          </p:cNvPr>
          <p:cNvSpPr txBox="1"/>
          <p:nvPr/>
        </p:nvSpPr>
        <p:spPr>
          <a:xfrm>
            <a:off x="1801813" y="3160713"/>
            <a:ext cx="1971675" cy="461962"/>
          </a:xfrm>
          <a:prstGeom prst="rect">
            <a:avLst/>
          </a:prstGeom>
          <a:solidFill>
            <a:schemeClr val="accent3"/>
          </a:solidFill>
        </p:spPr>
        <p:txBody>
          <a:bodyPr wrap="none">
            <a:spAutoFit/>
          </a:bodyPr>
          <a:lstStyle/>
          <a:p>
            <a:pPr>
              <a:defRPr/>
            </a:pPr>
            <a:r>
              <a:rPr lang="en-US" dirty="0">
                <a:solidFill>
                  <a:schemeClr val="tx1">
                    <a:lumMod val="10000"/>
                  </a:schemeClr>
                </a:solidFill>
                <a:latin typeface="Arial" charset="0"/>
                <a:ea typeface="ＭＳ Ｐゴシック" charset="0"/>
                <a:cs typeface="ＭＳ Ｐゴシック" charset="0"/>
              </a:rPr>
              <a:t>2/(3*2/2)=2/3</a:t>
            </a:r>
          </a:p>
        </p:txBody>
      </p:sp>
      <p:sp>
        <p:nvSpPr>
          <p:cNvPr id="13" name="TextBox 12">
            <a:extLst>
              <a:ext uri="{FF2B5EF4-FFF2-40B4-BE49-F238E27FC236}">
                <a16:creationId xmlns:a16="http://schemas.microsoft.com/office/drawing/2014/main" id="{510F409F-7B06-4101-BB25-032D3F24E768}"/>
              </a:ext>
            </a:extLst>
          </p:cNvPr>
          <p:cNvSpPr txBox="1"/>
          <p:nvPr/>
        </p:nvSpPr>
        <p:spPr>
          <a:xfrm>
            <a:off x="1812925" y="4117975"/>
            <a:ext cx="1971675" cy="461963"/>
          </a:xfrm>
          <a:prstGeom prst="rect">
            <a:avLst/>
          </a:prstGeom>
          <a:solidFill>
            <a:schemeClr val="accent3"/>
          </a:solidFill>
        </p:spPr>
        <p:txBody>
          <a:bodyPr wrap="none">
            <a:spAutoFit/>
          </a:bodyPr>
          <a:lstStyle/>
          <a:p>
            <a:pPr>
              <a:defRPr/>
            </a:pPr>
            <a:r>
              <a:rPr lang="en-US" dirty="0">
                <a:solidFill>
                  <a:schemeClr val="tx1">
                    <a:lumMod val="10000"/>
                  </a:schemeClr>
                </a:solidFill>
                <a:latin typeface="Arial" charset="0"/>
                <a:ea typeface="ＭＳ Ｐゴシック" charset="0"/>
                <a:cs typeface="ＭＳ Ｐゴシック" charset="0"/>
              </a:rPr>
              <a:t>2/(3*2/2)=2/3</a:t>
            </a:r>
          </a:p>
        </p:txBody>
      </p:sp>
      <p:sp>
        <p:nvSpPr>
          <p:cNvPr id="52234" name="TextBox 13">
            <a:extLst>
              <a:ext uri="{FF2B5EF4-FFF2-40B4-BE49-F238E27FC236}">
                <a16:creationId xmlns:a16="http://schemas.microsoft.com/office/drawing/2014/main" id="{8B5F343D-1A9F-4D0B-8EB8-6B6BD8B74221}"/>
              </a:ext>
            </a:extLst>
          </p:cNvPr>
          <p:cNvSpPr txBox="1">
            <a:spLocks noChangeArrowheads="1"/>
          </p:cNvSpPr>
          <p:nvPr/>
        </p:nvSpPr>
        <p:spPr bwMode="auto">
          <a:xfrm>
            <a:off x="6208713" y="20320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endParaRPr lang="en-US" altLang="en-US"/>
          </a:p>
        </p:txBody>
      </p:sp>
      <p:sp>
        <p:nvSpPr>
          <p:cNvPr id="15" name="TextBox 14">
            <a:extLst>
              <a:ext uri="{FF2B5EF4-FFF2-40B4-BE49-F238E27FC236}">
                <a16:creationId xmlns:a16="http://schemas.microsoft.com/office/drawing/2014/main" id="{53B639B9-A788-4A70-9011-0E8E0714DE0C}"/>
              </a:ext>
            </a:extLst>
          </p:cNvPr>
          <p:cNvSpPr txBox="1"/>
          <p:nvPr/>
        </p:nvSpPr>
        <p:spPr>
          <a:xfrm>
            <a:off x="2082800" y="5457825"/>
            <a:ext cx="5045075" cy="461963"/>
          </a:xfrm>
          <a:prstGeom prst="rect">
            <a:avLst/>
          </a:prstGeom>
          <a:solidFill>
            <a:schemeClr val="accent3"/>
          </a:solidFill>
        </p:spPr>
        <p:txBody>
          <a:bodyPr wrap="none">
            <a:spAutoFit/>
          </a:bodyPr>
          <a:lstStyle/>
          <a:p>
            <a:pPr>
              <a:defRPr/>
            </a:pPr>
            <a:r>
              <a:rPr lang="en-US">
                <a:solidFill>
                  <a:srgbClr val="161616"/>
                </a:solidFill>
              </a:rPr>
              <a:t>CC=(1+1/2+1+2/3+2/3)/5=0.7666…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1E5D07F-D513-4B81-9EE7-262DE80273FC}"/>
              </a:ext>
            </a:extLst>
          </p:cNvPr>
          <p:cNvSpPr>
            <a:spLocks noGrp="1"/>
          </p:cNvSpPr>
          <p:nvPr>
            <p:ph type="title"/>
          </p:nvPr>
        </p:nvSpPr>
        <p:spPr/>
        <p:txBody>
          <a:bodyPr/>
          <a:lstStyle/>
          <a:p>
            <a:r>
              <a:rPr lang="en-US" altLang="en-US">
                <a:ea typeface="ＭＳ Ｐゴシック" panose="020B0600070205080204" pitchFamily="34" charset="-128"/>
              </a:rPr>
              <a:t>Eigenvector centrality</a:t>
            </a:r>
          </a:p>
        </p:txBody>
      </p:sp>
      <p:sp>
        <p:nvSpPr>
          <p:cNvPr id="7171" name="Content Placeholder 2">
            <a:extLst>
              <a:ext uri="{FF2B5EF4-FFF2-40B4-BE49-F238E27FC236}">
                <a16:creationId xmlns:a16="http://schemas.microsoft.com/office/drawing/2014/main" id="{6D5AA478-64D1-4533-BE02-C25B7EC27D82}"/>
              </a:ext>
            </a:extLst>
          </p:cNvPr>
          <p:cNvSpPr>
            <a:spLocks noGrp="1"/>
          </p:cNvSpPr>
          <p:nvPr>
            <p:ph idx="1"/>
          </p:nvPr>
        </p:nvSpPr>
        <p:spPr/>
        <p:txBody>
          <a:bodyPr/>
          <a:lstStyle/>
          <a:p>
            <a:r>
              <a:rPr lang="en-US" altLang="en-US">
                <a:ea typeface="ＭＳ Ｐゴシック" panose="020B0600070205080204" pitchFamily="34" charset="-128"/>
              </a:rPr>
              <a:t>As wanted the centrality x</a:t>
            </a:r>
            <a:r>
              <a:rPr lang="en-US" altLang="en-US" baseline="-25000">
                <a:ea typeface="ＭＳ Ｐゴシック" panose="020B0600070205080204" pitchFamily="34" charset="-128"/>
              </a:rPr>
              <a:t>i</a:t>
            </a:r>
            <a:r>
              <a:rPr lang="en-US" altLang="en-US">
                <a:ea typeface="ＭＳ Ｐゴシック" panose="020B0600070205080204" pitchFamily="34" charset="-128"/>
              </a:rPr>
              <a:t> is proportional to the sum of the centralities of i’s neighbors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So the eigenvector centrality of a node can be large for two reasons</a:t>
            </a:r>
          </a:p>
          <a:p>
            <a:pPr lvl="1"/>
            <a:r>
              <a:rPr lang="en-US" altLang="en-US">
                <a:ea typeface="ＭＳ Ｐゴシック" panose="020B0600070205080204" pitchFamily="34" charset="-128"/>
              </a:rPr>
              <a:t>Has many neighbors and/or</a:t>
            </a:r>
          </a:p>
          <a:p>
            <a:pPr lvl="1"/>
            <a:r>
              <a:rPr lang="en-US" altLang="en-US">
                <a:ea typeface="ＭＳ Ｐゴシック" panose="020B0600070205080204" pitchFamily="34" charset="-128"/>
              </a:rPr>
              <a:t>Has important neighbors</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Note: All eigenvector centrality values are non-negative</a:t>
            </a:r>
          </a:p>
        </p:txBody>
      </p:sp>
      <p:sp>
        <p:nvSpPr>
          <p:cNvPr id="7172" name="Slide Number Placeholder 3">
            <a:extLst>
              <a:ext uri="{FF2B5EF4-FFF2-40B4-BE49-F238E27FC236}">
                <a16:creationId xmlns:a16="http://schemas.microsoft.com/office/drawing/2014/main" id="{D57E121E-D135-4EBA-80A7-874E3C14D61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58E1D50-AB52-4810-BDD5-44FAC4FEC7C2}" type="slidenum">
              <a:rPr lang="en-US" altLang="en-US" sz="1000">
                <a:solidFill>
                  <a:srgbClr val="161616"/>
                </a:solidFill>
              </a:rPr>
              <a:pPr/>
              <a:t>5</a:t>
            </a:fld>
            <a:endParaRPr lang="en-US" altLang="en-US" sz="1000">
              <a:solidFill>
                <a:srgbClr val="161616"/>
              </a:solidFill>
            </a:endParaRPr>
          </a:p>
        </p:txBody>
      </p:sp>
      <p:graphicFrame>
        <p:nvGraphicFramePr>
          <p:cNvPr id="7173" name="Object 4">
            <a:extLst>
              <a:ext uri="{FF2B5EF4-FFF2-40B4-BE49-F238E27FC236}">
                <a16:creationId xmlns:a16="http://schemas.microsoft.com/office/drawing/2014/main" id="{77A9A1E7-8AF3-4E2D-8312-8CE5F1FD411D}"/>
              </a:ext>
            </a:extLst>
          </p:cNvPr>
          <p:cNvGraphicFramePr>
            <a:graphicFrameLocks noChangeAspect="1"/>
          </p:cNvGraphicFramePr>
          <p:nvPr/>
        </p:nvGraphicFramePr>
        <p:xfrm>
          <a:off x="4024313" y="2324100"/>
          <a:ext cx="1958975" cy="966788"/>
        </p:xfrm>
        <a:graphic>
          <a:graphicData uri="http://schemas.openxmlformats.org/presentationml/2006/ole">
            <mc:AlternateContent xmlns:mc="http://schemas.openxmlformats.org/markup-compatibility/2006">
              <mc:Choice xmlns:v="urn:schemas-microsoft-com:vml" Requires="v">
                <p:oleObj spid="_x0000_s7177" name="Equation" r:id="rId4" imgW="914040" imgH="447840" progId="Equation.3">
                  <p:embed/>
                </p:oleObj>
              </mc:Choice>
              <mc:Fallback>
                <p:oleObj name="Equation" r:id="rId4" imgW="914040" imgH="447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13" y="2324100"/>
                        <a:ext cx="195897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81C95D8-FD26-4F2E-876B-E42C080C98CA}"/>
              </a:ext>
            </a:extLst>
          </p:cNvPr>
          <p:cNvSpPr>
            <a:spLocks noGrp="1"/>
          </p:cNvSpPr>
          <p:nvPr>
            <p:ph type="title"/>
          </p:nvPr>
        </p:nvSpPr>
        <p:spPr/>
        <p:txBody>
          <a:bodyPr/>
          <a:lstStyle/>
          <a:p>
            <a:r>
              <a:rPr lang="en-US" altLang="en-US">
                <a:ea typeface="ＭＳ Ｐゴシック" panose="020B0600070205080204" pitchFamily="34" charset="-128"/>
              </a:rPr>
              <a:t>What value is high?</a:t>
            </a:r>
          </a:p>
        </p:txBody>
      </p:sp>
      <p:sp>
        <p:nvSpPr>
          <p:cNvPr id="53251" name="Content Placeholder 2">
            <a:extLst>
              <a:ext uri="{FF2B5EF4-FFF2-40B4-BE49-F238E27FC236}">
                <a16:creationId xmlns:a16="http://schemas.microsoft.com/office/drawing/2014/main" id="{69277875-CD62-4E66-8B32-85778DAAF68C}"/>
              </a:ext>
            </a:extLst>
          </p:cNvPr>
          <p:cNvSpPr>
            <a:spLocks noGrp="1"/>
          </p:cNvSpPr>
          <p:nvPr>
            <p:ph idx="1"/>
          </p:nvPr>
        </p:nvSpPr>
        <p:spPr>
          <a:xfrm>
            <a:off x="661988" y="1220788"/>
            <a:ext cx="8831262" cy="4494212"/>
          </a:xfrm>
        </p:spPr>
        <p:txBody>
          <a:bodyPr/>
          <a:lstStyle/>
          <a:p>
            <a:pPr algn="just"/>
            <a:r>
              <a:rPr lang="en-US" altLang="en-US">
                <a:ea typeface="ＭＳ Ｐゴシック" panose="020B0600070205080204" pitchFamily="34" charset="-128"/>
              </a:rPr>
              <a:t>The notion of high clustering coefficient is relevant</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We define the edge density p of a network as: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If we pick a pair of vertices at random, the probability that they are connected is p</a:t>
            </a:r>
          </a:p>
          <a:p>
            <a:pPr lvl="1" algn="just"/>
            <a:r>
              <a:rPr lang="en-US" altLang="en-US">
                <a:ea typeface="ＭＳ Ｐゴシック" panose="020B0600070205080204" pitchFamily="34" charset="-128"/>
              </a:rPr>
              <a:t>If we pick a pair of vertices with a common connection at random, then the probability that they are connected is C</a:t>
            </a:r>
          </a:p>
          <a:p>
            <a:pPr lvl="2" algn="just"/>
            <a:r>
              <a:rPr lang="en-US" altLang="en-US">
                <a:ea typeface="ＭＳ Ｐゴシック" panose="020B0600070205080204" pitchFamily="34" charset="-128"/>
              </a:rPr>
              <a:t>Hence if C &gt;&gt; p, we say that the network has a high clustering coefficient</a:t>
            </a:r>
          </a:p>
          <a:p>
            <a:pPr lvl="3" algn="just"/>
            <a:r>
              <a:rPr lang="en-US" altLang="en-US">
                <a:ea typeface="ＭＳ Ｐゴシック" panose="020B0600070205080204" pitchFamily="34" charset="-128"/>
              </a:rPr>
              <a:t>So is the cc high in the previous network?</a:t>
            </a:r>
          </a:p>
        </p:txBody>
      </p:sp>
      <p:sp>
        <p:nvSpPr>
          <p:cNvPr id="53252" name="Slide Number Placeholder 3">
            <a:extLst>
              <a:ext uri="{FF2B5EF4-FFF2-40B4-BE49-F238E27FC236}">
                <a16:creationId xmlns:a16="http://schemas.microsoft.com/office/drawing/2014/main" id="{E589C888-776F-4465-B7A9-AE61F21E9A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4F35C88-F562-4043-B245-CEB39313233A}" type="slidenum">
              <a:rPr lang="en-US" altLang="en-US" sz="1000">
                <a:solidFill>
                  <a:srgbClr val="161616"/>
                </a:solidFill>
              </a:rPr>
              <a:pPr/>
              <a:t>50</a:t>
            </a:fld>
            <a:endParaRPr lang="en-US" altLang="en-US" sz="1000">
              <a:solidFill>
                <a:srgbClr val="161616"/>
              </a:solidFill>
            </a:endParaRPr>
          </a:p>
        </p:txBody>
      </p:sp>
      <p:graphicFrame>
        <p:nvGraphicFramePr>
          <p:cNvPr id="53253" name="Object 4">
            <a:extLst>
              <a:ext uri="{FF2B5EF4-FFF2-40B4-BE49-F238E27FC236}">
                <a16:creationId xmlns:a16="http://schemas.microsoft.com/office/drawing/2014/main" id="{A4E229D6-3076-4FD2-9FD2-8A2BFD24CEF2}"/>
              </a:ext>
            </a:extLst>
          </p:cNvPr>
          <p:cNvGraphicFramePr>
            <a:graphicFrameLocks noChangeAspect="1"/>
          </p:cNvGraphicFramePr>
          <p:nvPr/>
        </p:nvGraphicFramePr>
        <p:xfrm>
          <a:off x="3943350" y="2595563"/>
          <a:ext cx="1912938" cy="1125537"/>
        </p:xfrm>
        <a:graphic>
          <a:graphicData uri="http://schemas.openxmlformats.org/presentationml/2006/ole">
            <mc:AlternateContent xmlns:mc="http://schemas.openxmlformats.org/markup-compatibility/2006">
              <mc:Choice xmlns:v="urn:schemas-microsoft-com:vml" Requires="v">
                <p:oleObj spid="_x0000_s53257" name="Equation" r:id="rId4" imgW="849960" imgH="493560" progId="Equation.3">
                  <p:embed/>
                </p:oleObj>
              </mc:Choice>
              <mc:Fallback>
                <p:oleObj name="Equation" r:id="rId4" imgW="849960" imgH="4935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50" y="2595563"/>
                        <a:ext cx="19129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090B59CA-DC58-484A-9DE0-0537701A34EC}"/>
              </a:ext>
            </a:extLst>
          </p:cNvPr>
          <p:cNvSpPr>
            <a:spLocks noGrp="1"/>
          </p:cNvSpPr>
          <p:nvPr>
            <p:ph type="title"/>
          </p:nvPr>
        </p:nvSpPr>
        <p:spPr/>
        <p:txBody>
          <a:bodyPr/>
          <a:lstStyle/>
          <a:p>
            <a:r>
              <a:rPr lang="en-US" altLang="en-US">
                <a:ea typeface="ＭＳ Ｐゴシック" panose="020B0600070205080204" pitchFamily="34" charset="-128"/>
              </a:rPr>
              <a:t>Reciprocity</a:t>
            </a:r>
          </a:p>
        </p:txBody>
      </p:sp>
      <p:sp>
        <p:nvSpPr>
          <p:cNvPr id="54275" name="Content Placeholder 2">
            <a:extLst>
              <a:ext uri="{FF2B5EF4-FFF2-40B4-BE49-F238E27FC236}">
                <a16:creationId xmlns:a16="http://schemas.microsoft.com/office/drawing/2014/main" id="{B622C2DE-2197-4491-89B4-8D07DA6D02DC}"/>
              </a:ext>
            </a:extLst>
          </p:cNvPr>
          <p:cNvSpPr>
            <a:spLocks noGrp="1"/>
          </p:cNvSpPr>
          <p:nvPr>
            <p:ph idx="1"/>
          </p:nvPr>
        </p:nvSpPr>
        <p:spPr/>
        <p:txBody>
          <a:bodyPr/>
          <a:lstStyle/>
          <a:p>
            <a:pPr algn="just"/>
            <a:r>
              <a:rPr lang="en-US" altLang="en-US">
                <a:ea typeface="ＭＳ Ｐゴシック" panose="020B0600070205080204" pitchFamily="34" charset="-128"/>
              </a:rPr>
              <a:t>The cc is examining loops of length 3 – this is the smallest possible loop size in an undirected network</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However, in directed networks there can be loops of size 2</a:t>
            </a:r>
          </a:p>
          <a:p>
            <a:pPr algn="just"/>
            <a:endParaRPr lang="en-US" altLang="en-US">
              <a:ea typeface="ＭＳ Ｐゴシック" panose="020B0600070205080204" pitchFamily="34" charset="-128"/>
            </a:endParaRPr>
          </a:p>
          <a:p>
            <a:pPr algn="just"/>
            <a:r>
              <a:rPr lang="en-US" altLang="en-US" u="sng">
                <a:ea typeface="ＭＳ Ｐゴシック" panose="020B0600070205080204" pitchFamily="34" charset="-128"/>
              </a:rPr>
              <a:t>Reciprocity</a:t>
            </a:r>
            <a:r>
              <a:rPr lang="en-US" altLang="en-US">
                <a:ea typeface="ＭＳ Ｐゴシック" panose="020B0600070205080204" pitchFamily="34" charset="-128"/>
              </a:rPr>
              <a:t> measures the frequency of length</a:t>
            </a:r>
          </a:p>
          <a:p>
            <a:pPr algn="just">
              <a:buFont typeface="Wingdings" panose="05000000000000000000" pitchFamily="2" charset="2"/>
              <a:buNone/>
            </a:pPr>
            <a:r>
              <a:rPr lang="en-US" altLang="en-US">
                <a:ea typeface="ＭＳ Ｐゴシック" panose="020B0600070205080204" pitchFamily="34" charset="-128"/>
              </a:rPr>
              <a:t>2 loops in a directed network</a:t>
            </a:r>
          </a:p>
          <a:p>
            <a:pPr lvl="1" algn="just"/>
            <a:r>
              <a:rPr lang="en-US" altLang="en-US">
                <a:ea typeface="ＭＳ Ｐゴシック" panose="020B0600070205080204" pitchFamily="34" charset="-128"/>
              </a:rPr>
              <a:t>If there is a directed edge from i to j and there is also an edge from j to i then we say that the edge (i,j) – or the edge (j,i) – is reciprocated</a:t>
            </a:r>
          </a:p>
        </p:txBody>
      </p:sp>
      <p:sp>
        <p:nvSpPr>
          <p:cNvPr id="54276" name="Slide Number Placeholder 3">
            <a:extLst>
              <a:ext uri="{FF2B5EF4-FFF2-40B4-BE49-F238E27FC236}">
                <a16:creationId xmlns:a16="http://schemas.microsoft.com/office/drawing/2014/main" id="{600109FE-7597-4D63-876A-B7BD201BBC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D7FA70A-DB96-4890-BBF6-18099260EAE8}" type="slidenum">
              <a:rPr lang="en-US" altLang="en-US" sz="1000">
                <a:solidFill>
                  <a:srgbClr val="161616"/>
                </a:solidFill>
              </a:rPr>
              <a:pPr/>
              <a:t>51</a:t>
            </a:fld>
            <a:endParaRPr lang="en-US" altLang="en-US" sz="1000">
              <a:solidFill>
                <a:srgbClr val="161616"/>
              </a:solidFill>
            </a:endParaRPr>
          </a:p>
        </p:txBody>
      </p:sp>
      <p:pic>
        <p:nvPicPr>
          <p:cNvPr id="54277" name="Picture 4">
            <a:extLst>
              <a:ext uri="{FF2B5EF4-FFF2-40B4-BE49-F238E27FC236}">
                <a16:creationId xmlns:a16="http://schemas.microsoft.com/office/drawing/2014/main" id="{D470BE84-5F28-4815-B3E5-5B615D90FD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5563" y="3154363"/>
            <a:ext cx="19939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1B7C6BE-C262-455E-927D-B4656D607B97}"/>
              </a:ext>
            </a:extLst>
          </p:cNvPr>
          <p:cNvSpPr>
            <a:spLocks noGrp="1"/>
          </p:cNvSpPr>
          <p:nvPr>
            <p:ph type="title"/>
          </p:nvPr>
        </p:nvSpPr>
        <p:spPr/>
        <p:txBody>
          <a:bodyPr/>
          <a:lstStyle/>
          <a:p>
            <a:r>
              <a:rPr lang="en-US" altLang="en-US">
                <a:ea typeface="ＭＳ Ｐゴシック" panose="020B0600070205080204" pitchFamily="34" charset="-128"/>
              </a:rPr>
              <a:t>Reciprocity</a:t>
            </a:r>
          </a:p>
        </p:txBody>
      </p:sp>
      <p:sp>
        <p:nvSpPr>
          <p:cNvPr id="55299" name="Content Placeholder 2">
            <a:extLst>
              <a:ext uri="{FF2B5EF4-FFF2-40B4-BE49-F238E27FC236}">
                <a16:creationId xmlns:a16="http://schemas.microsoft.com/office/drawing/2014/main" id="{EFA50C9D-692A-440B-BBC2-4A6FF4AA934A}"/>
              </a:ext>
            </a:extLst>
          </p:cNvPr>
          <p:cNvSpPr>
            <a:spLocks noGrp="1"/>
          </p:cNvSpPr>
          <p:nvPr>
            <p:ph idx="1"/>
          </p:nvPr>
        </p:nvSpPr>
        <p:spPr/>
        <p:txBody>
          <a:bodyPr/>
          <a:lstStyle/>
          <a:p>
            <a:r>
              <a:rPr lang="en-US" altLang="en-US">
                <a:ea typeface="ＭＳ Ｐゴシック" panose="020B0600070205080204" pitchFamily="34" charset="-128"/>
              </a:rPr>
              <a:t>Formally, reciprocity is defined as the fraction of edges that are reciprocated </a:t>
            </a:r>
          </a:p>
          <a:p>
            <a:endParaRPr lang="en-US" altLang="en-US">
              <a:ea typeface="ＭＳ Ｐゴシック" panose="020B0600070205080204" pitchFamily="34" charset="-128"/>
            </a:endParaRPr>
          </a:p>
          <a:p>
            <a:r>
              <a:rPr lang="en-US" altLang="en-US">
                <a:ea typeface="ＭＳ Ｐゴシック" panose="020B0600070205080204" pitchFamily="34" charset="-128"/>
              </a:rPr>
              <a:t>A</a:t>
            </a:r>
            <a:r>
              <a:rPr lang="en-US" altLang="en-US" baseline="-25000">
                <a:ea typeface="ＭＳ Ｐゴシック" panose="020B0600070205080204" pitchFamily="34" charset="-128"/>
              </a:rPr>
              <a:t>ij</a:t>
            </a:r>
            <a:r>
              <a:rPr lang="en-US" altLang="en-US">
                <a:ea typeface="ＭＳ Ｐゴシック" panose="020B0600070205080204" pitchFamily="34" charset="-128"/>
              </a:rPr>
              <a:t>A</a:t>
            </a:r>
            <a:r>
              <a:rPr lang="en-US" altLang="en-US" baseline="-25000">
                <a:ea typeface="ＭＳ Ｐゴシック" panose="020B0600070205080204" pitchFamily="34" charset="-128"/>
              </a:rPr>
              <a:t>ji</a:t>
            </a:r>
            <a:r>
              <a:rPr lang="en-US" altLang="en-US">
                <a:ea typeface="ＭＳ Ｐゴシック" panose="020B0600070205080204" pitchFamily="34" charset="-128"/>
              </a:rPr>
              <a:t> is one iff both edges (i,j) and (j,i) exist</a:t>
            </a:r>
          </a:p>
          <a:p>
            <a:pPr lvl="1"/>
            <a:r>
              <a:rPr lang="en-US" altLang="en-US">
                <a:ea typeface="ＭＳ Ｐゴシック" panose="020B0600070205080204" pitchFamily="34" charset="-128"/>
              </a:rPr>
              <a:t>In other iff (i,j) is reciprocated </a:t>
            </a:r>
          </a:p>
          <a:p>
            <a:pPr lvl="1"/>
            <a:r>
              <a:rPr lang="en-US" altLang="en-US">
                <a:ea typeface="ＭＳ Ｐゴシック" panose="020B0600070205080204" pitchFamily="34" charset="-128"/>
              </a:rPr>
              <a:t>Hence, if m is the total number of directed edges:</a:t>
            </a:r>
          </a:p>
        </p:txBody>
      </p:sp>
      <p:sp>
        <p:nvSpPr>
          <p:cNvPr id="55300" name="Slide Number Placeholder 3">
            <a:extLst>
              <a:ext uri="{FF2B5EF4-FFF2-40B4-BE49-F238E27FC236}">
                <a16:creationId xmlns:a16="http://schemas.microsoft.com/office/drawing/2014/main" id="{29776B4C-63C4-4263-8CC5-DE5D8BDD50F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E991489-A4EF-4843-8B3C-FA466424CFED}" type="slidenum">
              <a:rPr lang="en-US" altLang="en-US" sz="1000">
                <a:solidFill>
                  <a:srgbClr val="161616"/>
                </a:solidFill>
              </a:rPr>
              <a:pPr/>
              <a:t>52</a:t>
            </a:fld>
            <a:endParaRPr lang="en-US" altLang="en-US" sz="1000">
              <a:solidFill>
                <a:srgbClr val="161616"/>
              </a:solidFill>
            </a:endParaRPr>
          </a:p>
        </p:txBody>
      </p:sp>
      <p:graphicFrame>
        <p:nvGraphicFramePr>
          <p:cNvPr id="55301" name="Object 4">
            <a:extLst>
              <a:ext uri="{FF2B5EF4-FFF2-40B4-BE49-F238E27FC236}">
                <a16:creationId xmlns:a16="http://schemas.microsoft.com/office/drawing/2014/main" id="{1FD63ECB-77FD-4E38-9D97-74ECE7D564A0}"/>
              </a:ext>
            </a:extLst>
          </p:cNvPr>
          <p:cNvGraphicFramePr>
            <a:graphicFrameLocks noChangeAspect="1"/>
          </p:cNvGraphicFramePr>
          <p:nvPr/>
        </p:nvGraphicFramePr>
        <p:xfrm>
          <a:off x="3046413" y="3960813"/>
          <a:ext cx="3121025" cy="814387"/>
        </p:xfrm>
        <a:graphic>
          <a:graphicData uri="http://schemas.openxmlformats.org/presentationml/2006/ole">
            <mc:AlternateContent xmlns:mc="http://schemas.openxmlformats.org/markup-compatibility/2006">
              <mc:Choice xmlns:v="urn:schemas-microsoft-com:vml" Requires="v">
                <p:oleObj spid="_x0000_s55307" name="Equation" r:id="rId4" imgW="1737000" imgH="447840" progId="Equation.3">
                  <p:embed/>
                </p:oleObj>
              </mc:Choice>
              <mc:Fallback>
                <p:oleObj name="Equation" r:id="rId4" imgW="1737000" imgH="447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3960813"/>
                        <a:ext cx="3121025"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72948BF1-673B-496A-B877-36A5CBE322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9750" y="4941888"/>
            <a:ext cx="20955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F0D31A4-8B82-483E-8359-432994D2AA44}"/>
              </a:ext>
            </a:extLst>
          </p:cNvPr>
          <p:cNvSpPr txBox="1">
            <a:spLocks noChangeArrowheads="1"/>
          </p:cNvSpPr>
          <p:nvPr/>
        </p:nvSpPr>
        <p:spPr bwMode="auto">
          <a:xfrm>
            <a:off x="5175250" y="5276850"/>
            <a:ext cx="32115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What is the reciprocity </a:t>
            </a:r>
          </a:p>
          <a:p>
            <a:r>
              <a:rPr lang="en-US" altLang="en-US"/>
              <a:t>in this network?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F20199CD-851B-488A-AD80-FA1EA12DB87C}"/>
              </a:ext>
            </a:extLst>
          </p:cNvPr>
          <p:cNvSpPr>
            <a:spLocks noGrp="1"/>
          </p:cNvSpPr>
          <p:nvPr>
            <p:ph type="title"/>
          </p:nvPr>
        </p:nvSpPr>
        <p:spPr/>
        <p:txBody>
          <a:bodyPr/>
          <a:lstStyle/>
          <a:p>
            <a:r>
              <a:rPr lang="en-US" altLang="en-US">
                <a:ea typeface="ＭＳ Ｐゴシック" panose="020B0600070205080204" pitchFamily="34" charset="-128"/>
              </a:rPr>
              <a:t>Signed edges</a:t>
            </a:r>
          </a:p>
        </p:txBody>
      </p:sp>
      <p:sp>
        <p:nvSpPr>
          <p:cNvPr id="56323" name="Content Placeholder 2">
            <a:extLst>
              <a:ext uri="{FF2B5EF4-FFF2-40B4-BE49-F238E27FC236}">
                <a16:creationId xmlns:a16="http://schemas.microsoft.com/office/drawing/2014/main" id="{98FD3489-3148-4EDD-B84B-049622006140}"/>
              </a:ext>
            </a:extLst>
          </p:cNvPr>
          <p:cNvSpPr>
            <a:spLocks noGrp="1"/>
          </p:cNvSpPr>
          <p:nvPr>
            <p:ph idx="1"/>
          </p:nvPr>
        </p:nvSpPr>
        <p:spPr/>
        <p:txBody>
          <a:bodyPr/>
          <a:lstStyle/>
          <a:p>
            <a:pPr algn="just"/>
            <a:r>
              <a:rPr lang="en-US" altLang="en-US">
                <a:ea typeface="ＭＳ Ｐゴシック" panose="020B0600070205080204" pitchFamily="34" charset="-128"/>
              </a:rPr>
              <a:t>In social networks, edges can be annotated as positive or negative</a:t>
            </a:r>
          </a:p>
          <a:p>
            <a:pPr lvl="1" algn="just"/>
            <a:r>
              <a:rPr lang="en-US" altLang="en-US">
                <a:ea typeface="ＭＳ Ｐゴシック" panose="020B0600070205080204" pitchFamily="34" charset="-128"/>
              </a:rPr>
              <a:t>Positive </a:t>
            </a:r>
            <a:r>
              <a:rPr lang="en-US" altLang="en-US">
                <a:ea typeface="ＭＳ Ｐゴシック" panose="020B0600070205080204" pitchFamily="34" charset="-128"/>
                <a:sym typeface="Wingdings" panose="05000000000000000000" pitchFamily="2" charset="2"/>
              </a:rPr>
              <a:t> Friends</a:t>
            </a:r>
          </a:p>
          <a:p>
            <a:pPr lvl="1" algn="just"/>
            <a:r>
              <a:rPr lang="en-US" altLang="en-US">
                <a:ea typeface="ＭＳ Ｐゴシック" panose="020B0600070205080204" pitchFamily="34" charset="-128"/>
                <a:sym typeface="Wingdings" panose="05000000000000000000" pitchFamily="2" charset="2"/>
              </a:rPr>
              <a:t>Negative  Enemies</a:t>
            </a:r>
          </a:p>
          <a:p>
            <a:pPr lvl="1" algn="just"/>
            <a:r>
              <a:rPr lang="en-US" altLang="en-US">
                <a:ea typeface="ＭＳ Ｐゴシック" panose="020B0600070205080204" pitchFamily="34" charset="-128"/>
                <a:sym typeface="Wingdings" panose="05000000000000000000" pitchFamily="2" charset="2"/>
              </a:rPr>
              <a:t>Note that a negative edge represents people who interact, but in a negative way</a:t>
            </a:r>
          </a:p>
          <a:p>
            <a:pPr lvl="2" algn="just"/>
            <a:r>
              <a:rPr lang="en-US" altLang="en-US">
                <a:ea typeface="ＭＳ Ｐゴシック" panose="020B0600070205080204" pitchFamily="34" charset="-128"/>
                <a:sym typeface="Wingdings" panose="05000000000000000000" pitchFamily="2" charset="2"/>
              </a:rPr>
              <a:t>It is not the same with the absence of an edge</a:t>
            </a:r>
          </a:p>
          <a:p>
            <a:pPr lvl="2" algn="just"/>
            <a:endParaRPr lang="en-US" altLang="en-US">
              <a:ea typeface="ＭＳ Ｐゴシック" panose="020B0600070205080204" pitchFamily="34" charset="-128"/>
              <a:sym typeface="Wingdings" panose="05000000000000000000" pitchFamily="2" charset="2"/>
            </a:endParaRPr>
          </a:p>
          <a:p>
            <a:pPr algn="just"/>
            <a:r>
              <a:rPr lang="en-US" altLang="en-US">
                <a:ea typeface="ＭＳ Ｐゴシック" panose="020B0600070205080204" pitchFamily="34" charset="-128"/>
                <a:sym typeface="Wingdings" panose="05000000000000000000" pitchFamily="2" charset="2"/>
              </a:rPr>
              <a:t>A network with positive and negative labels on its edges is called </a:t>
            </a:r>
            <a:r>
              <a:rPr lang="en-US" altLang="en-US" u="sng">
                <a:ea typeface="ＭＳ Ｐゴシック" panose="020B0600070205080204" pitchFamily="34" charset="-128"/>
                <a:sym typeface="Wingdings" panose="05000000000000000000" pitchFamily="2" charset="2"/>
              </a:rPr>
              <a:t>signed network</a:t>
            </a:r>
            <a:endParaRPr lang="en-US" altLang="en-US">
              <a:ea typeface="ＭＳ Ｐゴシック" panose="020B0600070205080204" pitchFamily="34" charset="-128"/>
              <a:sym typeface="Wingdings" panose="05000000000000000000" pitchFamily="2" charset="2"/>
            </a:endParaRPr>
          </a:p>
          <a:p>
            <a:pPr lvl="1" algn="just"/>
            <a:r>
              <a:rPr lang="en-US" altLang="en-US">
                <a:ea typeface="ＭＳ Ｐゴシック" panose="020B0600070205080204" pitchFamily="34" charset="-128"/>
                <a:sym typeface="Wingdings" panose="05000000000000000000" pitchFamily="2" charset="2"/>
              </a:rPr>
              <a:t>The corresponding edges are called </a:t>
            </a:r>
            <a:r>
              <a:rPr lang="en-US" altLang="en-US" u="sng">
                <a:ea typeface="ＭＳ Ｐゴシック" panose="020B0600070205080204" pitchFamily="34" charset="-128"/>
                <a:sym typeface="Wingdings" panose="05000000000000000000" pitchFamily="2" charset="2"/>
              </a:rPr>
              <a:t>signed edges</a:t>
            </a:r>
            <a:endParaRPr lang="en-US" altLang="en-US">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7066F504-8C57-48C5-A756-100BE06DD0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5316E0E-31C5-4857-B388-E587B311E2C2}" type="slidenum">
              <a:rPr lang="en-US" altLang="en-US" sz="1000">
                <a:solidFill>
                  <a:srgbClr val="161616"/>
                </a:solidFill>
              </a:rPr>
              <a:pPr/>
              <a:t>53</a:t>
            </a:fld>
            <a:endParaRPr lang="en-US" altLang="en-US" sz="1000">
              <a:solidFill>
                <a:srgbClr val="16161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FD13DE76-53DD-487C-9F17-D2151FF15AB7}"/>
              </a:ext>
            </a:extLst>
          </p:cNvPr>
          <p:cNvSpPr>
            <a:spLocks noGrp="1"/>
          </p:cNvSpPr>
          <p:nvPr>
            <p:ph type="title"/>
          </p:nvPr>
        </p:nvSpPr>
        <p:spPr/>
        <p:txBody>
          <a:bodyPr/>
          <a:lstStyle/>
          <a:p>
            <a:r>
              <a:rPr lang="en-US" altLang="en-US">
                <a:ea typeface="ＭＳ Ｐゴシック" panose="020B0600070205080204" pitchFamily="34" charset="-128"/>
              </a:rPr>
              <a:t>Structural balance</a:t>
            </a:r>
          </a:p>
        </p:txBody>
      </p:sp>
      <p:sp>
        <p:nvSpPr>
          <p:cNvPr id="57347" name="Slide Number Placeholder 3">
            <a:extLst>
              <a:ext uri="{FF2B5EF4-FFF2-40B4-BE49-F238E27FC236}">
                <a16:creationId xmlns:a16="http://schemas.microsoft.com/office/drawing/2014/main" id="{95F87C94-BF25-4683-B39D-99E04F3410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474EF11-8054-499C-ABEA-8A062D99D35E}" type="slidenum">
              <a:rPr lang="en-US" altLang="en-US" sz="1000">
                <a:solidFill>
                  <a:srgbClr val="161616"/>
                </a:solidFill>
              </a:rPr>
              <a:pPr/>
              <a:t>54</a:t>
            </a:fld>
            <a:endParaRPr lang="en-US" altLang="en-US" sz="1000">
              <a:solidFill>
                <a:srgbClr val="161616"/>
              </a:solidFill>
            </a:endParaRPr>
          </a:p>
        </p:txBody>
      </p:sp>
      <p:pic>
        <p:nvPicPr>
          <p:cNvPr id="57348" name="Picture 5">
            <a:extLst>
              <a:ext uri="{FF2B5EF4-FFF2-40B4-BE49-F238E27FC236}">
                <a16:creationId xmlns:a16="http://schemas.microsoft.com/office/drawing/2014/main" id="{E5D6AE5C-2564-419A-895E-B693119364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312863"/>
            <a:ext cx="7732713"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9322558-D78F-4B9C-962F-A401B65738F6}"/>
              </a:ext>
            </a:extLst>
          </p:cNvPr>
          <p:cNvSpPr txBox="1"/>
          <p:nvPr/>
        </p:nvSpPr>
        <p:spPr>
          <a:xfrm>
            <a:off x="2243138" y="3359150"/>
            <a:ext cx="5627687" cy="830263"/>
          </a:xfrm>
          <a:prstGeom prst="rect">
            <a:avLst/>
          </a:prstGeom>
          <a:solidFill>
            <a:schemeClr val="tx2">
              <a:lumMod val="75000"/>
            </a:schemeClr>
          </a:solidFill>
          <a:ln>
            <a:solidFill>
              <a:schemeClr val="tx1">
                <a:lumMod val="10000"/>
              </a:schemeClr>
            </a:solidFill>
          </a:ln>
        </p:spPr>
        <p:txBody>
          <a:bodyPr wrap="none">
            <a:spAutoFit/>
          </a:bodyPr>
          <a:lstStyle/>
          <a:p>
            <a:pPr>
              <a:defRPr/>
            </a:pPr>
            <a:r>
              <a:rPr lang="en-US">
                <a:solidFill>
                  <a:srgbClr val="161616"/>
                </a:solidFill>
              </a:rPr>
              <a:t>Triangles with 1 or 3 </a:t>
            </a:r>
            <a:r>
              <a:rPr lang="ja-JP" altLang="en-US">
                <a:solidFill>
                  <a:srgbClr val="161616"/>
                </a:solidFill>
              </a:rPr>
              <a:t>‘</a:t>
            </a:r>
            <a:r>
              <a:rPr lang="en-US" altLang="ja-JP">
                <a:solidFill>
                  <a:srgbClr val="161616"/>
                </a:solidFill>
              </a:rPr>
              <a:t>+</a:t>
            </a:r>
            <a:r>
              <a:rPr lang="ja-JP" altLang="en-US">
                <a:solidFill>
                  <a:srgbClr val="161616"/>
                </a:solidFill>
              </a:rPr>
              <a:t>’</a:t>
            </a:r>
            <a:r>
              <a:rPr lang="en-US" altLang="ja-JP">
                <a:solidFill>
                  <a:srgbClr val="161616"/>
                </a:solidFill>
              </a:rPr>
              <a:t>s are </a:t>
            </a:r>
            <a:r>
              <a:rPr lang="en-US" altLang="ja-JP" i="1">
                <a:solidFill>
                  <a:srgbClr val="161616"/>
                </a:solidFill>
              </a:rPr>
              <a:t>balanced.</a:t>
            </a:r>
          </a:p>
          <a:p>
            <a:pPr>
              <a:defRPr/>
            </a:pPr>
            <a:r>
              <a:rPr lang="en-US">
                <a:solidFill>
                  <a:srgbClr val="161616"/>
                </a:solidFill>
              </a:rPr>
              <a:t>Triangles with 0 or 2 </a:t>
            </a:r>
            <a:r>
              <a:rPr lang="ja-JP" altLang="en-US">
                <a:solidFill>
                  <a:srgbClr val="161616"/>
                </a:solidFill>
              </a:rPr>
              <a:t>‘</a:t>
            </a:r>
            <a:r>
              <a:rPr lang="en-US" altLang="ja-JP">
                <a:solidFill>
                  <a:srgbClr val="161616"/>
                </a:solidFill>
              </a:rPr>
              <a:t>+</a:t>
            </a:r>
            <a:r>
              <a:rPr lang="ja-JP" altLang="en-US">
                <a:solidFill>
                  <a:srgbClr val="161616"/>
                </a:solidFill>
              </a:rPr>
              <a:t>’</a:t>
            </a:r>
            <a:r>
              <a:rPr lang="en-US" altLang="ja-JP">
                <a:solidFill>
                  <a:srgbClr val="161616"/>
                </a:solidFill>
              </a:rPr>
              <a:t> are </a:t>
            </a:r>
            <a:r>
              <a:rPr lang="en-US" altLang="ja-JP" i="1">
                <a:solidFill>
                  <a:srgbClr val="161616"/>
                </a:solidFill>
              </a:rPr>
              <a:t>unbalanced.</a:t>
            </a:r>
            <a:endParaRPr lang="en-US">
              <a:solidFill>
                <a:srgbClr val="16161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DFBFD1A4-C654-4ADC-A527-429AC12CEC75}"/>
              </a:ext>
            </a:extLst>
          </p:cNvPr>
          <p:cNvSpPr>
            <a:spLocks noGrp="1"/>
          </p:cNvSpPr>
          <p:nvPr>
            <p:ph type="title"/>
          </p:nvPr>
        </p:nvSpPr>
        <p:spPr/>
        <p:txBody>
          <a:bodyPr/>
          <a:lstStyle/>
          <a:p>
            <a:r>
              <a:rPr lang="en-US" altLang="en-US">
                <a:ea typeface="ＭＳ Ｐゴシック" panose="020B0600070205080204" pitchFamily="34" charset="-128"/>
              </a:rPr>
              <a:t>Structural balance</a:t>
            </a:r>
          </a:p>
        </p:txBody>
      </p:sp>
      <p:sp>
        <p:nvSpPr>
          <p:cNvPr id="58371" name="Content Placeholder 2">
            <a:extLst>
              <a:ext uri="{FF2B5EF4-FFF2-40B4-BE49-F238E27FC236}">
                <a16:creationId xmlns:a16="http://schemas.microsoft.com/office/drawing/2014/main" id="{8BE7890D-B0B8-4E5A-A61A-8B27DA13848A}"/>
              </a:ext>
            </a:extLst>
          </p:cNvPr>
          <p:cNvSpPr>
            <a:spLocks noGrp="1"/>
          </p:cNvSpPr>
          <p:nvPr>
            <p:ph idx="1"/>
          </p:nvPr>
        </p:nvSpPr>
        <p:spPr>
          <a:xfrm>
            <a:off x="661988" y="1249363"/>
            <a:ext cx="8831262" cy="4494212"/>
          </a:xfrm>
        </p:spPr>
        <p:txBody>
          <a:bodyPr/>
          <a:lstStyle/>
          <a:p>
            <a:pPr algn="just"/>
            <a:r>
              <a:rPr lang="en-US" altLang="en-US">
                <a:ea typeface="ＭＳ Ｐゴシック" panose="020B0600070205080204" pitchFamily="34" charset="-128"/>
              </a:rPr>
              <a:t>Networks containing only loops with even number of minus signs are said to show </a:t>
            </a:r>
            <a:r>
              <a:rPr lang="en-US" altLang="en-US" u="sng">
                <a:ea typeface="ＭＳ Ｐゴシック" panose="020B0600070205080204" pitchFamily="34" charset="-128"/>
              </a:rPr>
              <a:t>structural balance</a:t>
            </a:r>
          </a:p>
          <a:p>
            <a:pPr lvl="1" algn="just"/>
            <a:r>
              <a:rPr lang="en-US" altLang="en-US">
                <a:ea typeface="ＭＳ Ｐゴシック" panose="020B0600070205080204" pitchFamily="34" charset="-128"/>
              </a:rPr>
              <a:t>This is also true for loops of length greater than three</a:t>
            </a:r>
          </a:p>
          <a:p>
            <a:pPr algn="just"/>
            <a:endParaRPr lang="en-US" altLang="en-US" u="sng">
              <a:ea typeface="ＭＳ Ｐゴシック" panose="020B0600070205080204" pitchFamily="34" charset="-128"/>
            </a:endParaRPr>
          </a:p>
          <a:p>
            <a:pPr algn="just"/>
            <a:r>
              <a:rPr lang="en-US" altLang="en-US" i="1">
                <a:ea typeface="ＭＳ Ｐゴシック" panose="020B0600070205080204" pitchFamily="34" charset="-128"/>
              </a:rPr>
              <a:t>A balanced network can be divided into connected groups of vertices such that all connections between members of the same group are positive and all connections between members of different groups are negative	</a:t>
            </a:r>
          </a:p>
          <a:p>
            <a:pPr lvl="1" algn="just"/>
            <a:r>
              <a:rPr lang="en-US" altLang="en-US">
                <a:ea typeface="ＭＳ Ｐゴシック" panose="020B0600070205080204" pitchFamily="34" charset="-128"/>
              </a:rPr>
              <a:t>Groups can consist even of a single node</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 network that can be divided into groups as per the above theorem are called </a:t>
            </a:r>
            <a:r>
              <a:rPr lang="en-US" altLang="en-US" u="sng">
                <a:ea typeface="ＭＳ Ｐゴシック" panose="020B0600070205080204" pitchFamily="34" charset="-128"/>
              </a:rPr>
              <a:t>clusterable</a:t>
            </a:r>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Hence, a balanced network is clusterable as well</a:t>
            </a:r>
          </a:p>
        </p:txBody>
      </p:sp>
      <p:sp>
        <p:nvSpPr>
          <p:cNvPr id="58372" name="Slide Number Placeholder 3">
            <a:extLst>
              <a:ext uri="{FF2B5EF4-FFF2-40B4-BE49-F238E27FC236}">
                <a16:creationId xmlns:a16="http://schemas.microsoft.com/office/drawing/2014/main" id="{648FB282-009E-4916-A841-BD06071432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F43A593-3C59-4186-81C0-7B1E8B4EF507}" type="slidenum">
              <a:rPr lang="en-US" altLang="en-US" sz="1000">
                <a:solidFill>
                  <a:srgbClr val="161616"/>
                </a:solidFill>
              </a:rPr>
              <a:pPr/>
              <a:t>55</a:t>
            </a:fld>
            <a:endParaRPr lang="en-US" altLang="en-US" sz="1000">
              <a:solidFill>
                <a:srgbClr val="16161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85E14503-C21C-4318-87EB-6124C3D63375}"/>
              </a:ext>
            </a:extLst>
          </p:cNvPr>
          <p:cNvSpPr>
            <a:spLocks noGrp="1"/>
          </p:cNvSpPr>
          <p:nvPr>
            <p:ph type="title"/>
          </p:nvPr>
        </p:nvSpPr>
        <p:spPr/>
        <p:txBody>
          <a:bodyPr/>
          <a:lstStyle/>
          <a:p>
            <a:r>
              <a:rPr lang="en-US" altLang="en-US">
                <a:ea typeface="ＭＳ Ｐゴシック" panose="020B0600070205080204" pitchFamily="34" charset="-128"/>
              </a:rPr>
              <a:t>Proof of the structural balance theorem</a:t>
            </a:r>
          </a:p>
        </p:txBody>
      </p:sp>
      <p:sp>
        <p:nvSpPr>
          <p:cNvPr id="59395" name="Content Placeholder 2">
            <a:extLst>
              <a:ext uri="{FF2B5EF4-FFF2-40B4-BE49-F238E27FC236}">
                <a16:creationId xmlns:a16="http://schemas.microsoft.com/office/drawing/2014/main" id="{8143CDF9-E1B5-4EBA-A745-6D5A09D72A0D}"/>
              </a:ext>
            </a:extLst>
          </p:cNvPr>
          <p:cNvSpPr>
            <a:spLocks noGrp="1"/>
          </p:cNvSpPr>
          <p:nvPr>
            <p:ph idx="1"/>
          </p:nvPr>
        </p:nvSpPr>
        <p:spPr/>
        <p:txBody>
          <a:bodyPr/>
          <a:lstStyle/>
          <a:p>
            <a:r>
              <a:rPr lang="en-US" altLang="en-US">
                <a:ea typeface="ＭＳ Ｐゴシック" panose="020B0600070205080204" pitchFamily="34" charset="-128"/>
              </a:rPr>
              <a:t>We will prove it for complete graphs (2 groups X and Y)</a:t>
            </a:r>
          </a:p>
          <a:p>
            <a:pPr lvl="1"/>
            <a:r>
              <a:rPr lang="en-US" altLang="en-US">
                <a:ea typeface="ＭＳ Ｐゴシック" panose="020B0600070205080204" pitchFamily="34" charset="-128"/>
              </a:rPr>
              <a:t>Extension to not connected graphs is trivial</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Consider a random node A </a:t>
            </a:r>
          </a:p>
          <a:p>
            <a:pPr lvl="1"/>
            <a:r>
              <a:rPr lang="en-US" altLang="en-US">
                <a:ea typeface="ＭＳ Ｐゴシック" panose="020B0600070205080204" pitchFamily="34" charset="-128"/>
              </a:rPr>
              <a:t>Every node is either a friend of A (+) or its enemy (-)</a:t>
            </a:r>
          </a:p>
          <a:p>
            <a:pPr lvl="1"/>
            <a:r>
              <a:rPr lang="en-US" altLang="en-US">
                <a:ea typeface="ＭＳ Ｐゴシック" panose="020B0600070205080204" pitchFamily="34" charset="-128"/>
              </a:rPr>
              <a:t>Hence, natural candidates for “clusters” are:</a:t>
            </a:r>
          </a:p>
          <a:p>
            <a:pPr lvl="2"/>
            <a:r>
              <a:rPr lang="en-US" altLang="en-US">
                <a:ea typeface="ＭＳ Ｐゴシック" panose="020B0600070205080204" pitchFamily="34" charset="-128"/>
              </a:rPr>
              <a:t>Set X of A’s friends</a:t>
            </a:r>
          </a:p>
          <a:p>
            <a:pPr lvl="2"/>
            <a:r>
              <a:rPr lang="en-US" altLang="en-US">
                <a:ea typeface="ＭＳ Ｐゴシック" panose="020B0600070205080204" pitchFamily="34" charset="-128"/>
              </a:rPr>
              <a:t>Set Y of A’s enemies</a:t>
            </a:r>
          </a:p>
          <a:p>
            <a:pPr lvl="2"/>
            <a:endParaRPr lang="en-US" altLang="en-US">
              <a:ea typeface="ＭＳ Ｐゴシック" panose="020B0600070205080204" pitchFamily="34" charset="-128"/>
            </a:endParaRPr>
          </a:p>
          <a:p>
            <a:r>
              <a:rPr lang="en-US" altLang="en-US">
                <a:ea typeface="ＭＳ Ｐゴシック" panose="020B0600070205080204" pitchFamily="34" charset="-128"/>
              </a:rPr>
              <a:t>We must show:</a:t>
            </a:r>
          </a:p>
          <a:p>
            <a:pPr lvl="1"/>
            <a:r>
              <a:rPr lang="en-US" altLang="en-US">
                <a:ea typeface="ＭＳ Ｐゴシック" panose="020B0600070205080204" pitchFamily="34" charset="-128"/>
              </a:rPr>
              <a:t>Every two nodes in X are friends</a:t>
            </a:r>
          </a:p>
          <a:p>
            <a:pPr lvl="1"/>
            <a:r>
              <a:rPr lang="en-US" altLang="en-US">
                <a:ea typeface="ＭＳ Ｐゴシック" panose="020B0600070205080204" pitchFamily="34" charset="-128"/>
              </a:rPr>
              <a:t>Every two nodes in Y are friends </a:t>
            </a:r>
          </a:p>
          <a:p>
            <a:pPr lvl="1"/>
            <a:r>
              <a:rPr lang="en-US" altLang="en-US">
                <a:ea typeface="ＭＳ Ｐゴシック" panose="020B0600070205080204" pitchFamily="34" charset="-128"/>
              </a:rPr>
              <a:t>Every node in X is an enemy with every node in Y</a:t>
            </a:r>
          </a:p>
        </p:txBody>
      </p:sp>
      <p:sp>
        <p:nvSpPr>
          <p:cNvPr id="59396" name="Slide Number Placeholder 3">
            <a:extLst>
              <a:ext uri="{FF2B5EF4-FFF2-40B4-BE49-F238E27FC236}">
                <a16:creationId xmlns:a16="http://schemas.microsoft.com/office/drawing/2014/main" id="{A0CC64A5-4CD3-4514-AED0-80FD3DA45E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6E2B10B-9BAD-4617-B641-BF12FF58D93C}" type="slidenum">
              <a:rPr lang="en-US" altLang="en-US" sz="1000">
                <a:solidFill>
                  <a:srgbClr val="161616"/>
                </a:solidFill>
              </a:rPr>
              <a:pPr/>
              <a:t>56</a:t>
            </a:fld>
            <a:endParaRPr lang="en-US" altLang="en-US" sz="1000">
              <a:solidFill>
                <a:srgbClr val="16161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8853BED8-BE52-461A-B9D2-6DFE4126E320}"/>
              </a:ext>
            </a:extLst>
          </p:cNvPr>
          <p:cNvSpPr>
            <a:spLocks noGrp="1"/>
          </p:cNvSpPr>
          <p:nvPr>
            <p:ph type="title"/>
          </p:nvPr>
        </p:nvSpPr>
        <p:spPr/>
        <p:txBody>
          <a:bodyPr/>
          <a:lstStyle/>
          <a:p>
            <a:r>
              <a:rPr lang="en-US" altLang="en-US">
                <a:ea typeface="ＭＳ Ｐゴシック" panose="020B0600070205080204" pitchFamily="34" charset="-128"/>
              </a:rPr>
              <a:t>Proof of structural balance theorem</a:t>
            </a:r>
          </a:p>
        </p:txBody>
      </p:sp>
      <p:sp>
        <p:nvSpPr>
          <p:cNvPr id="60419" name="Slide Number Placeholder 3">
            <a:extLst>
              <a:ext uri="{FF2B5EF4-FFF2-40B4-BE49-F238E27FC236}">
                <a16:creationId xmlns:a16="http://schemas.microsoft.com/office/drawing/2014/main" id="{F294091D-66EC-469D-BC3D-973225F6463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6284809A-7D98-474E-9C89-42CFCBF3AFE5}" type="slidenum">
              <a:rPr lang="en-US" altLang="en-US" sz="1000">
                <a:solidFill>
                  <a:srgbClr val="161616"/>
                </a:solidFill>
              </a:rPr>
              <a:pPr/>
              <a:t>57</a:t>
            </a:fld>
            <a:endParaRPr lang="en-US" altLang="en-US" sz="1000">
              <a:solidFill>
                <a:srgbClr val="161616"/>
              </a:solidFill>
            </a:endParaRPr>
          </a:p>
        </p:txBody>
      </p:sp>
      <p:pic>
        <p:nvPicPr>
          <p:cNvPr id="60420" name="Picture 6">
            <a:extLst>
              <a:ext uri="{FF2B5EF4-FFF2-40B4-BE49-F238E27FC236}">
                <a16:creationId xmlns:a16="http://schemas.microsoft.com/office/drawing/2014/main" id="{E234FD32-60EF-439E-995D-1FA9043F52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9350"/>
            <a:ext cx="6221413"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Content Placeholder 2">
            <a:extLst>
              <a:ext uri="{FF2B5EF4-FFF2-40B4-BE49-F238E27FC236}">
                <a16:creationId xmlns:a16="http://schemas.microsoft.com/office/drawing/2014/main" id="{218E0758-AC5A-4F2F-9639-B13F6B4F5BFC}"/>
              </a:ext>
            </a:extLst>
          </p:cNvPr>
          <p:cNvSpPr>
            <a:spLocks noGrp="1"/>
          </p:cNvSpPr>
          <p:nvPr>
            <p:ph idx="1"/>
          </p:nvPr>
        </p:nvSpPr>
        <p:spPr>
          <a:xfrm>
            <a:off x="661988" y="4502150"/>
            <a:ext cx="8831262" cy="1565275"/>
          </a:xfrm>
        </p:spPr>
        <p:txBody>
          <a:bodyPr/>
          <a:lstStyle/>
          <a:p>
            <a:r>
              <a:rPr lang="en-US" altLang="en-US">
                <a:ea typeface="ＭＳ Ｐゴシック" panose="020B0600070205080204" pitchFamily="34" charset="-128"/>
              </a:rPr>
              <a:t>For A we know he is friend with any other person in X </a:t>
            </a:r>
          </a:p>
          <a:p>
            <a:r>
              <a:rPr lang="en-US" altLang="en-US">
                <a:ea typeface="ＭＳ Ｐゴシック" panose="020B0600070205080204" pitchFamily="34" charset="-128"/>
              </a:rPr>
              <a:t>What about B and C? </a:t>
            </a:r>
          </a:p>
          <a:p>
            <a:pPr lvl="1" algn="just"/>
            <a:r>
              <a:rPr lang="en-US" altLang="en-US">
                <a:ea typeface="ＭＳ Ｐゴシック" panose="020B0600070205080204" pitchFamily="34" charset="-128"/>
              </a:rPr>
              <a:t>Since each edge (A,B) and (A,C) is +, the edge (B,C) needs to be (+) as well</a:t>
            </a:r>
          </a:p>
          <a:p>
            <a:pPr lvl="2"/>
            <a:r>
              <a:rPr lang="en-US" altLang="en-US">
                <a:ea typeface="ＭＳ Ｐゴシック" panose="020B0600070205080204" pitchFamily="34" charset="-128"/>
              </a:rPr>
              <a:t>Otherwise the assumption for a balanced network would not hold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80DDECAF-2F9A-49C2-9B4D-1A56D56961CA}"/>
              </a:ext>
            </a:extLst>
          </p:cNvPr>
          <p:cNvSpPr>
            <a:spLocks noGrp="1"/>
          </p:cNvSpPr>
          <p:nvPr>
            <p:ph type="title"/>
          </p:nvPr>
        </p:nvSpPr>
        <p:spPr/>
        <p:txBody>
          <a:bodyPr/>
          <a:lstStyle/>
          <a:p>
            <a:r>
              <a:rPr lang="en-US" altLang="en-US">
                <a:ea typeface="ＭＳ Ｐゴシック" panose="020B0600070205080204" pitchFamily="34" charset="-128"/>
              </a:rPr>
              <a:t>Proof of structural balance theorem</a:t>
            </a:r>
          </a:p>
        </p:txBody>
      </p:sp>
      <p:sp>
        <p:nvSpPr>
          <p:cNvPr id="61443" name="Slide Number Placeholder 3">
            <a:extLst>
              <a:ext uri="{FF2B5EF4-FFF2-40B4-BE49-F238E27FC236}">
                <a16:creationId xmlns:a16="http://schemas.microsoft.com/office/drawing/2014/main" id="{888876F6-01F2-46BF-B50C-79E9E28C0E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4F0DD72-37C1-4110-863B-93E123E84499}" type="slidenum">
              <a:rPr lang="en-US" altLang="en-US" sz="1000">
                <a:solidFill>
                  <a:srgbClr val="161616"/>
                </a:solidFill>
              </a:rPr>
              <a:pPr/>
              <a:t>58</a:t>
            </a:fld>
            <a:endParaRPr lang="en-US" altLang="en-US" sz="1000">
              <a:solidFill>
                <a:srgbClr val="161616"/>
              </a:solidFill>
            </a:endParaRPr>
          </a:p>
        </p:txBody>
      </p:sp>
      <p:pic>
        <p:nvPicPr>
          <p:cNvPr id="61444" name="Picture 6">
            <a:extLst>
              <a:ext uri="{FF2B5EF4-FFF2-40B4-BE49-F238E27FC236}">
                <a16:creationId xmlns:a16="http://schemas.microsoft.com/office/drawing/2014/main" id="{6944A2C2-277A-4F4B-8137-ABEDA5BF2F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9350"/>
            <a:ext cx="6221413"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Content Placeholder 2">
            <a:extLst>
              <a:ext uri="{FF2B5EF4-FFF2-40B4-BE49-F238E27FC236}">
                <a16:creationId xmlns:a16="http://schemas.microsoft.com/office/drawing/2014/main" id="{E6DDC15F-8D0E-48A6-A26F-FF32D3DDF9BD}"/>
              </a:ext>
            </a:extLst>
          </p:cNvPr>
          <p:cNvSpPr>
            <a:spLocks noGrp="1"/>
          </p:cNvSpPr>
          <p:nvPr>
            <p:ph idx="1"/>
          </p:nvPr>
        </p:nvSpPr>
        <p:spPr>
          <a:xfrm>
            <a:off x="661988" y="4502150"/>
            <a:ext cx="8831262" cy="1565275"/>
          </a:xfrm>
        </p:spPr>
        <p:txBody>
          <a:bodyPr/>
          <a:lstStyle/>
          <a:p>
            <a:r>
              <a:rPr lang="en-US" altLang="en-US">
                <a:ea typeface="ＭＳ Ｐゴシック" panose="020B0600070205080204" pitchFamily="34" charset="-128"/>
              </a:rPr>
              <a:t>What about nodes in Y? Are they friends?</a:t>
            </a:r>
          </a:p>
          <a:p>
            <a:r>
              <a:rPr lang="en-US" altLang="en-US">
                <a:ea typeface="ＭＳ Ｐゴシック" panose="020B0600070205080204" pitchFamily="34" charset="-128"/>
              </a:rPr>
              <a:t>D and E are enemies (-) with A</a:t>
            </a:r>
          </a:p>
          <a:p>
            <a:pPr lvl="1" algn="just"/>
            <a:r>
              <a:rPr lang="en-US" altLang="en-US">
                <a:ea typeface="ＭＳ Ｐゴシック" panose="020B0600070205080204" pitchFamily="34" charset="-128"/>
              </a:rPr>
              <a:t>Hence, (D,E) must be +, otherwise the balance assumption does not hold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BE3981AA-4D2C-4DD8-B8F0-DC2EAB2BEDE1}"/>
              </a:ext>
            </a:extLst>
          </p:cNvPr>
          <p:cNvSpPr>
            <a:spLocks noGrp="1"/>
          </p:cNvSpPr>
          <p:nvPr>
            <p:ph type="title"/>
          </p:nvPr>
        </p:nvSpPr>
        <p:spPr/>
        <p:txBody>
          <a:bodyPr/>
          <a:lstStyle/>
          <a:p>
            <a:r>
              <a:rPr lang="en-US" altLang="en-US">
                <a:ea typeface="ＭＳ Ｐゴシック" panose="020B0600070205080204" pitchFamily="34" charset="-128"/>
              </a:rPr>
              <a:t>Proof of structural balance theorem</a:t>
            </a:r>
          </a:p>
        </p:txBody>
      </p:sp>
      <p:sp>
        <p:nvSpPr>
          <p:cNvPr id="62467" name="Slide Number Placeholder 3">
            <a:extLst>
              <a:ext uri="{FF2B5EF4-FFF2-40B4-BE49-F238E27FC236}">
                <a16:creationId xmlns:a16="http://schemas.microsoft.com/office/drawing/2014/main" id="{EF45A80F-DF75-488F-8182-393E53B1F4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98B448E6-BD4E-47A6-9DE5-7127FA3768E8}" type="slidenum">
              <a:rPr lang="en-US" altLang="en-US" sz="1000">
                <a:solidFill>
                  <a:srgbClr val="161616"/>
                </a:solidFill>
              </a:rPr>
              <a:pPr/>
              <a:t>59</a:t>
            </a:fld>
            <a:endParaRPr lang="en-US" altLang="en-US" sz="1000">
              <a:solidFill>
                <a:srgbClr val="161616"/>
              </a:solidFill>
            </a:endParaRPr>
          </a:p>
        </p:txBody>
      </p:sp>
      <p:pic>
        <p:nvPicPr>
          <p:cNvPr id="62468" name="Picture 6">
            <a:extLst>
              <a:ext uri="{FF2B5EF4-FFF2-40B4-BE49-F238E27FC236}">
                <a16:creationId xmlns:a16="http://schemas.microsoft.com/office/drawing/2014/main" id="{E8C46A5D-70F8-4688-AE52-133FDD342D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49350"/>
            <a:ext cx="6221413"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Content Placeholder 2">
            <a:extLst>
              <a:ext uri="{FF2B5EF4-FFF2-40B4-BE49-F238E27FC236}">
                <a16:creationId xmlns:a16="http://schemas.microsoft.com/office/drawing/2014/main" id="{DDED4FF4-6950-4FFD-8257-DA8C8577E010}"/>
              </a:ext>
            </a:extLst>
          </p:cNvPr>
          <p:cNvSpPr>
            <a:spLocks noGrp="1"/>
          </p:cNvSpPr>
          <p:nvPr>
            <p:ph idx="1"/>
          </p:nvPr>
        </p:nvSpPr>
        <p:spPr>
          <a:xfrm>
            <a:off x="661988" y="4502150"/>
            <a:ext cx="8831262" cy="1565275"/>
          </a:xfrm>
        </p:spPr>
        <p:txBody>
          <a:bodyPr/>
          <a:lstStyle/>
          <a:p>
            <a:r>
              <a:rPr lang="en-US" altLang="en-US">
                <a:ea typeface="ＭＳ Ｐゴシック" panose="020B0600070205080204" pitchFamily="34" charset="-128"/>
              </a:rPr>
              <a:t>What about cross-set edges? </a:t>
            </a:r>
          </a:p>
          <a:p>
            <a:pPr lvl="1"/>
            <a:r>
              <a:rPr lang="en-US" altLang="en-US">
                <a:ea typeface="ＭＳ Ｐゴシック" panose="020B0600070205080204" pitchFamily="34" charset="-128"/>
              </a:rPr>
              <a:t>E.g., (B,D)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66570E6-E67A-401B-9C21-3364E90A755A}"/>
              </a:ext>
            </a:extLst>
          </p:cNvPr>
          <p:cNvSpPr>
            <a:spLocks noGrp="1"/>
          </p:cNvSpPr>
          <p:nvPr>
            <p:ph type="title"/>
          </p:nvPr>
        </p:nvSpPr>
        <p:spPr/>
        <p:txBody>
          <a:bodyPr/>
          <a:lstStyle/>
          <a:p>
            <a:r>
              <a:rPr lang="en-US" altLang="en-US">
                <a:ea typeface="ＭＳ Ｐゴシック" panose="020B0600070205080204" pitchFamily="34" charset="-128"/>
              </a:rPr>
              <a:t>Eigenvector centrality for directed networks</a:t>
            </a:r>
          </a:p>
        </p:txBody>
      </p:sp>
      <p:sp>
        <p:nvSpPr>
          <p:cNvPr id="3" name="Content Placeholder 2">
            <a:extLst>
              <a:ext uri="{FF2B5EF4-FFF2-40B4-BE49-F238E27FC236}">
                <a16:creationId xmlns:a16="http://schemas.microsoft.com/office/drawing/2014/main" id="{05E6B399-7D6E-4991-AF87-F8B6A95F1B72}"/>
              </a:ext>
            </a:extLst>
          </p:cNvPr>
          <p:cNvSpPr>
            <a:spLocks noGrp="1"/>
          </p:cNvSpPr>
          <p:nvPr>
            <p:ph idx="1"/>
          </p:nvPr>
        </p:nvSpPr>
        <p:spPr/>
        <p:txBody>
          <a:bodyPr/>
          <a:lstStyle/>
          <a:p>
            <a:pPr>
              <a:buFont typeface="Wingdings" charset="0"/>
              <a:buChar char="l"/>
              <a:defRPr/>
            </a:pPr>
            <a:r>
              <a:rPr lang="en-US" dirty="0"/>
              <a:t>The adjacency matrix is general asymmetric </a:t>
            </a:r>
            <a:r>
              <a:rPr lang="en-US" dirty="0">
                <a:sym typeface="Wingdings"/>
              </a:rPr>
              <a:t> two leading eigenvectors</a:t>
            </a:r>
          </a:p>
          <a:p>
            <a:pPr lvl="1">
              <a:buFont typeface="Wingdings" charset="0"/>
              <a:buChar char="§"/>
              <a:defRPr/>
            </a:pPr>
            <a:r>
              <a:rPr lang="en-US" dirty="0">
                <a:sym typeface="Wingdings"/>
              </a:rPr>
              <a:t>Which to use?</a:t>
            </a:r>
          </a:p>
          <a:p>
            <a:pPr lvl="1">
              <a:buFont typeface="Wingdings" charset="0"/>
              <a:buChar char="§"/>
              <a:defRPr/>
            </a:pPr>
            <a:endParaRPr lang="en-US" dirty="0">
              <a:sym typeface="Wingdings"/>
            </a:endParaRPr>
          </a:p>
          <a:p>
            <a:pPr>
              <a:buFont typeface="Wingdings" charset="0"/>
              <a:buChar char="l"/>
              <a:defRPr/>
            </a:pPr>
            <a:r>
              <a:rPr lang="en-US" dirty="0">
                <a:sym typeface="Wingdings"/>
              </a:rPr>
              <a:t>In most cases we use the right eigenvector</a:t>
            </a:r>
          </a:p>
          <a:p>
            <a:pPr lvl="1" algn="just">
              <a:buFont typeface="Wingdings" charset="0"/>
              <a:buChar char="§"/>
              <a:defRPr/>
            </a:pPr>
            <a:r>
              <a:rPr lang="en-US" dirty="0">
                <a:sym typeface="Wingdings"/>
              </a:rPr>
              <a:t>The centrality in most of the cases is conferred by other vertices pointing towards you</a:t>
            </a:r>
          </a:p>
          <a:p>
            <a:pPr lvl="1" algn="just">
              <a:buFont typeface="Wingdings" charset="0"/>
              <a:buChar char="§"/>
              <a:defRPr/>
            </a:pPr>
            <a:endParaRPr lang="en-US" dirty="0">
              <a:sym typeface="Wingdings"/>
            </a:endParaRPr>
          </a:p>
          <a:p>
            <a:pPr lvl="1" algn="just">
              <a:buFont typeface="Wingdings" charset="0"/>
              <a:buChar char="§"/>
              <a:defRPr/>
            </a:pPr>
            <a:endParaRPr lang="en-US" dirty="0">
              <a:sym typeface="Wingdings"/>
            </a:endParaRPr>
          </a:p>
          <a:p>
            <a:pPr lvl="1" algn="just">
              <a:buFont typeface="Wingdings" charset="0"/>
              <a:buChar char="§"/>
              <a:defRPr/>
            </a:pPr>
            <a:r>
              <a:rPr lang="en-US" dirty="0">
                <a:sym typeface="Wingdings"/>
              </a:rPr>
              <a:t>Where x is the right leading eigenvector</a:t>
            </a:r>
          </a:p>
          <a:p>
            <a:pPr lvl="1" algn="just">
              <a:buFont typeface="Wingdings" charset="0"/>
              <a:buChar char="§"/>
              <a:defRPr/>
            </a:pPr>
            <a:endParaRPr lang="en-US" dirty="0">
              <a:sym typeface="Wingdings"/>
            </a:endParaRPr>
          </a:p>
          <a:p>
            <a:pPr marL="484187" lvl="1" indent="0" algn="just">
              <a:buFont typeface="Wingdings" charset="0"/>
              <a:buNone/>
              <a:defRPr/>
            </a:pPr>
            <a:r>
              <a:rPr lang="en-US" dirty="0">
                <a:sym typeface="Wingdings"/>
              </a:rPr>
              <a:t> </a:t>
            </a:r>
            <a:endParaRPr lang="en-US" dirty="0"/>
          </a:p>
        </p:txBody>
      </p:sp>
      <p:sp>
        <p:nvSpPr>
          <p:cNvPr id="8196" name="Slide Number Placeholder 3">
            <a:extLst>
              <a:ext uri="{FF2B5EF4-FFF2-40B4-BE49-F238E27FC236}">
                <a16:creationId xmlns:a16="http://schemas.microsoft.com/office/drawing/2014/main" id="{8E58B6A3-D212-4197-BE51-BF336163A7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5D2F9FE-2204-4B1E-A835-54F4A5F76654}" type="slidenum">
              <a:rPr lang="en-US" altLang="en-US" sz="1000">
                <a:solidFill>
                  <a:srgbClr val="161616"/>
                </a:solidFill>
              </a:rPr>
              <a:pPr/>
              <a:t>6</a:t>
            </a:fld>
            <a:endParaRPr lang="en-US" altLang="en-US" sz="1000">
              <a:solidFill>
                <a:srgbClr val="161616"/>
              </a:solidFill>
            </a:endParaRPr>
          </a:p>
        </p:txBody>
      </p:sp>
      <p:graphicFrame>
        <p:nvGraphicFramePr>
          <p:cNvPr id="8197" name="Object 4">
            <a:extLst>
              <a:ext uri="{FF2B5EF4-FFF2-40B4-BE49-F238E27FC236}">
                <a16:creationId xmlns:a16="http://schemas.microsoft.com/office/drawing/2014/main" id="{8E5EA16D-ACD7-47F6-95B4-89D8D773A00D}"/>
              </a:ext>
            </a:extLst>
          </p:cNvPr>
          <p:cNvGraphicFramePr>
            <a:graphicFrameLocks noChangeAspect="1"/>
          </p:cNvGraphicFramePr>
          <p:nvPr/>
        </p:nvGraphicFramePr>
        <p:xfrm>
          <a:off x="3089275" y="4186238"/>
          <a:ext cx="3489325" cy="966787"/>
        </p:xfrm>
        <a:graphic>
          <a:graphicData uri="http://schemas.openxmlformats.org/presentationml/2006/ole">
            <mc:AlternateContent xmlns:mc="http://schemas.openxmlformats.org/markup-compatibility/2006">
              <mc:Choice xmlns:v="urn:schemas-microsoft-com:vml" Requires="v">
                <p:oleObj spid="_x0000_s8201" name="Equation" r:id="rId3" imgW="1636560" imgH="447840" progId="Equation.3">
                  <p:embed/>
                </p:oleObj>
              </mc:Choice>
              <mc:Fallback>
                <p:oleObj name="Equation" r:id="rId3" imgW="1636560" imgH="447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275" y="4186238"/>
                        <a:ext cx="348932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48FDDB4E-305B-4EA6-9A8A-99E710715697}"/>
              </a:ext>
            </a:extLst>
          </p:cNvPr>
          <p:cNvSpPr>
            <a:spLocks noGrp="1"/>
          </p:cNvSpPr>
          <p:nvPr>
            <p:ph type="title"/>
          </p:nvPr>
        </p:nvSpPr>
        <p:spPr/>
        <p:txBody>
          <a:bodyPr/>
          <a:lstStyle/>
          <a:p>
            <a:r>
              <a:rPr lang="en-US" altLang="en-US">
                <a:ea typeface="ＭＳ Ｐゴシック" panose="020B0600070205080204" pitchFamily="34" charset="-128"/>
              </a:rPr>
              <a:t>Note</a:t>
            </a:r>
          </a:p>
        </p:txBody>
      </p:sp>
      <p:sp>
        <p:nvSpPr>
          <p:cNvPr id="63491" name="Content Placeholder 2">
            <a:extLst>
              <a:ext uri="{FF2B5EF4-FFF2-40B4-BE49-F238E27FC236}">
                <a16:creationId xmlns:a16="http://schemas.microsoft.com/office/drawing/2014/main" id="{1E85512E-59DA-49D4-9AC0-3F4BC245DD3F}"/>
              </a:ext>
            </a:extLst>
          </p:cNvPr>
          <p:cNvSpPr>
            <a:spLocks noGrp="1"/>
          </p:cNvSpPr>
          <p:nvPr>
            <p:ph idx="1"/>
          </p:nvPr>
        </p:nvSpPr>
        <p:spPr/>
        <p:txBody>
          <a:bodyPr/>
          <a:lstStyle/>
          <a:p>
            <a:pPr algn="just"/>
            <a:r>
              <a:rPr lang="en-US" altLang="en-US">
                <a:ea typeface="ＭＳ Ｐゴシック" panose="020B0600070205080204" pitchFamily="34" charset="-128"/>
              </a:rPr>
              <a:t>The structural balance theorem states that a balanced network is clusterable</a:t>
            </a:r>
          </a:p>
          <a:p>
            <a:pPr lvl="1" algn="just"/>
            <a:r>
              <a:rPr lang="en-US" altLang="en-US" u="sng">
                <a:ea typeface="ＭＳ Ｐゴシック" panose="020B0600070205080204" pitchFamily="34" charset="-128"/>
              </a:rPr>
              <a:t>The opposite is NOT true</a:t>
            </a:r>
          </a:p>
          <a:p>
            <a:pPr lvl="1" algn="just"/>
            <a:endParaRPr lang="en-US" altLang="en-US" u="sng">
              <a:ea typeface="ＭＳ Ｐゴシック" panose="020B0600070205080204" pitchFamily="34" charset="-128"/>
            </a:endParaRPr>
          </a:p>
          <a:p>
            <a:pPr algn="just"/>
            <a:r>
              <a:rPr lang="en-US" altLang="en-US">
                <a:ea typeface="ＭＳ Ｐゴシック" panose="020B0600070205080204" pitchFamily="34" charset="-128"/>
              </a:rPr>
              <a:t>We can cluster the network in 3 clusters </a:t>
            </a:r>
          </a:p>
          <a:p>
            <a:pPr lvl="1" algn="just"/>
            <a:r>
              <a:rPr lang="en-US" altLang="en-US">
                <a:ea typeface="ＭＳ Ｐゴシック" panose="020B0600070205080204" pitchFamily="34" charset="-128"/>
              </a:rPr>
              <a:t>However, the network is not balanced</a:t>
            </a:r>
          </a:p>
        </p:txBody>
      </p:sp>
      <p:sp>
        <p:nvSpPr>
          <p:cNvPr id="63492" name="Slide Number Placeholder 3">
            <a:extLst>
              <a:ext uri="{FF2B5EF4-FFF2-40B4-BE49-F238E27FC236}">
                <a16:creationId xmlns:a16="http://schemas.microsoft.com/office/drawing/2014/main" id="{1A37274B-255A-4E3F-9158-75438932BE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A745405-465D-4A59-BDED-3F55FDA80F66}" type="slidenum">
              <a:rPr lang="en-US" altLang="en-US" sz="1000">
                <a:solidFill>
                  <a:srgbClr val="161616"/>
                </a:solidFill>
              </a:rPr>
              <a:pPr/>
              <a:t>60</a:t>
            </a:fld>
            <a:endParaRPr lang="en-US" altLang="en-US" sz="1000">
              <a:solidFill>
                <a:srgbClr val="161616"/>
              </a:solidFill>
            </a:endParaRPr>
          </a:p>
        </p:txBody>
      </p:sp>
      <p:pic>
        <p:nvPicPr>
          <p:cNvPr id="63493" name="Picture 4">
            <a:extLst>
              <a:ext uri="{FF2B5EF4-FFF2-40B4-BE49-F238E27FC236}">
                <a16:creationId xmlns:a16="http://schemas.microsoft.com/office/drawing/2014/main" id="{37CA610A-8B58-4495-A7F1-707AA54FC2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5325" y="4041775"/>
            <a:ext cx="264953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8F49575D-AFA9-441E-9EE5-1A431D47D7A3}"/>
              </a:ext>
            </a:extLst>
          </p:cNvPr>
          <p:cNvSpPr>
            <a:spLocks noGrp="1"/>
          </p:cNvSpPr>
          <p:nvPr>
            <p:ph type="title"/>
          </p:nvPr>
        </p:nvSpPr>
        <p:spPr/>
        <p:txBody>
          <a:bodyPr/>
          <a:lstStyle/>
          <a:p>
            <a:r>
              <a:rPr lang="en-US" altLang="en-US">
                <a:ea typeface="ＭＳ Ｐゴシック" panose="020B0600070205080204" pitchFamily="34" charset="-128"/>
              </a:rPr>
              <a:t>Similarity</a:t>
            </a:r>
          </a:p>
        </p:txBody>
      </p:sp>
      <p:sp>
        <p:nvSpPr>
          <p:cNvPr id="64515" name="Content Placeholder 2">
            <a:extLst>
              <a:ext uri="{FF2B5EF4-FFF2-40B4-BE49-F238E27FC236}">
                <a16:creationId xmlns:a16="http://schemas.microsoft.com/office/drawing/2014/main" id="{AF4F867E-0784-473C-AEC3-04D03BA45AAF}"/>
              </a:ext>
            </a:extLst>
          </p:cNvPr>
          <p:cNvSpPr>
            <a:spLocks noGrp="1"/>
          </p:cNvSpPr>
          <p:nvPr>
            <p:ph idx="1"/>
          </p:nvPr>
        </p:nvSpPr>
        <p:spPr/>
        <p:txBody>
          <a:bodyPr/>
          <a:lstStyle/>
          <a:p>
            <a:pPr algn="just"/>
            <a:r>
              <a:rPr lang="en-US" altLang="en-US">
                <a:ea typeface="ＭＳ Ｐゴシック" panose="020B0600070205080204" pitchFamily="34" charset="-128"/>
              </a:rPr>
              <a:t>A central concept in social network analysis is that of vertex similarity</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While similarity between vertices can be defined based on attributes of the vertices, we will focus on determining similarity using the information contained in the network structure</a:t>
            </a:r>
          </a:p>
          <a:p>
            <a:pPr lvl="1" algn="just"/>
            <a:r>
              <a:rPr lang="en-US" altLang="en-US" u="sng">
                <a:ea typeface="ＭＳ Ｐゴシック" panose="020B0600070205080204" pitchFamily="34" charset="-128"/>
              </a:rPr>
              <a:t>Structural equivalence</a:t>
            </a:r>
          </a:p>
          <a:p>
            <a:pPr lvl="2" algn="just"/>
            <a:r>
              <a:rPr lang="en-US" altLang="en-US">
                <a:ea typeface="ＭＳ Ｐゴシック" panose="020B0600070205080204" pitchFamily="34" charset="-128"/>
              </a:rPr>
              <a:t>Cosine similarity, Pearson coefficients </a:t>
            </a:r>
          </a:p>
          <a:p>
            <a:pPr lvl="1" algn="just"/>
            <a:r>
              <a:rPr lang="en-US" altLang="en-US" u="sng">
                <a:ea typeface="ＭＳ Ｐゴシック" panose="020B0600070205080204" pitchFamily="34" charset="-128"/>
              </a:rPr>
              <a:t>Regular equivalence</a:t>
            </a:r>
          </a:p>
        </p:txBody>
      </p:sp>
      <p:sp>
        <p:nvSpPr>
          <p:cNvPr id="64516" name="Slide Number Placeholder 3">
            <a:extLst>
              <a:ext uri="{FF2B5EF4-FFF2-40B4-BE49-F238E27FC236}">
                <a16:creationId xmlns:a16="http://schemas.microsoft.com/office/drawing/2014/main" id="{34548041-1557-4B09-AFC3-27BCB4E73E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DD042372-60A3-49CF-B329-B3EF4D5AFC94}" type="slidenum">
              <a:rPr lang="en-US" altLang="en-US" sz="1000">
                <a:solidFill>
                  <a:srgbClr val="161616"/>
                </a:solidFill>
              </a:rPr>
              <a:pPr/>
              <a:t>61</a:t>
            </a:fld>
            <a:endParaRPr lang="en-US" altLang="en-US" sz="1000">
              <a:solidFill>
                <a:srgbClr val="161616"/>
              </a:solidFill>
            </a:endParaRPr>
          </a:p>
        </p:txBody>
      </p:sp>
      <p:pic>
        <p:nvPicPr>
          <p:cNvPr id="64517" name="Picture 4">
            <a:extLst>
              <a:ext uri="{FF2B5EF4-FFF2-40B4-BE49-F238E27FC236}">
                <a16:creationId xmlns:a16="http://schemas.microsoft.com/office/drawing/2014/main" id="{5A04E87C-D4DE-427D-89D5-D6F44A5869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5040313"/>
            <a:ext cx="53562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BB8711B-7DD1-4107-A9ED-9BF6B9EF64AB}"/>
              </a:ext>
            </a:extLst>
          </p:cNvPr>
          <p:cNvSpPr>
            <a:spLocks noGrp="1"/>
          </p:cNvSpPr>
          <p:nvPr>
            <p:ph type="title"/>
          </p:nvPr>
        </p:nvSpPr>
        <p:spPr/>
        <p:txBody>
          <a:bodyPr/>
          <a:lstStyle/>
          <a:p>
            <a:r>
              <a:rPr lang="en-US" altLang="en-US">
                <a:ea typeface="ＭＳ Ｐゴシック" panose="020B0600070205080204" pitchFamily="34" charset="-128"/>
              </a:rPr>
              <a:t>Cosine similarity</a:t>
            </a:r>
          </a:p>
        </p:txBody>
      </p:sp>
      <p:sp>
        <p:nvSpPr>
          <p:cNvPr id="65539" name="Content Placeholder 2">
            <a:extLst>
              <a:ext uri="{FF2B5EF4-FFF2-40B4-BE49-F238E27FC236}">
                <a16:creationId xmlns:a16="http://schemas.microsoft.com/office/drawing/2014/main" id="{CCC07485-DD73-4310-B2F7-A6DBBC6ED667}"/>
              </a:ext>
            </a:extLst>
          </p:cNvPr>
          <p:cNvSpPr>
            <a:spLocks noGrp="1"/>
          </p:cNvSpPr>
          <p:nvPr>
            <p:ph idx="1"/>
          </p:nvPr>
        </p:nvSpPr>
        <p:spPr/>
        <p:txBody>
          <a:bodyPr/>
          <a:lstStyle/>
          <a:p>
            <a:pPr algn="just"/>
            <a:r>
              <a:rPr lang="en-US" altLang="en-US">
                <a:ea typeface="ＭＳ Ｐゴシック" panose="020B0600070205080204" pitchFamily="34" charset="-128"/>
              </a:rPr>
              <a:t>A simple and straightforward metric for structural equivalence between nodes i and j, would be to measure the number of common neighbors: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However, what is a </a:t>
            </a:r>
            <a:r>
              <a:rPr lang="en-US" altLang="en-US" i="1">
                <a:ea typeface="ＭＳ Ｐゴシック" panose="020B0600070205080204" pitchFamily="34" charset="-128"/>
              </a:rPr>
              <a:t>high </a:t>
            </a:r>
            <a:r>
              <a:rPr lang="en-US" altLang="en-US">
                <a:ea typeface="ＭＳ Ｐゴシック" panose="020B0600070205080204" pitchFamily="34" charset="-128"/>
              </a:rPr>
              <a:t>value for n?</a:t>
            </a:r>
          </a:p>
          <a:p>
            <a:pPr lvl="1" algn="just"/>
            <a:r>
              <a:rPr lang="en-US" altLang="en-US">
                <a:ea typeface="ＭＳ Ｐゴシック" panose="020B0600070205080204" pitchFamily="34" charset="-128"/>
              </a:rPr>
              <a:t>We need to somehow normalize this quantity </a:t>
            </a:r>
          </a:p>
          <a:p>
            <a:pPr lvl="1" algn="just"/>
            <a:r>
              <a:rPr lang="en-US" altLang="en-US">
                <a:ea typeface="ＭＳ Ｐゴシック" panose="020B0600070205080204" pitchFamily="34" charset="-128"/>
              </a:rPr>
              <a:t>Normalizing by the total number of possible edges in the network is not good (why?)</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Cosine similarity inspired by geometry</a:t>
            </a:r>
          </a:p>
          <a:p>
            <a:pPr lvl="1" algn="just"/>
            <a:r>
              <a:rPr lang="en-US" altLang="en-US">
                <a:ea typeface="ＭＳ Ｐゴシック" panose="020B0600070205080204" pitchFamily="34" charset="-128"/>
              </a:rPr>
              <a:t>The inner product of two vectors x and y is given by:</a:t>
            </a:r>
          </a:p>
        </p:txBody>
      </p:sp>
      <p:sp>
        <p:nvSpPr>
          <p:cNvPr id="65540" name="Slide Number Placeholder 3">
            <a:extLst>
              <a:ext uri="{FF2B5EF4-FFF2-40B4-BE49-F238E27FC236}">
                <a16:creationId xmlns:a16="http://schemas.microsoft.com/office/drawing/2014/main" id="{187625A6-5DDE-41CD-81D7-2F53DB05613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39A417B-9116-4C26-9506-2022B9FF29BA}" type="slidenum">
              <a:rPr lang="en-US" altLang="en-US" sz="1000">
                <a:solidFill>
                  <a:srgbClr val="161616"/>
                </a:solidFill>
              </a:rPr>
              <a:pPr/>
              <a:t>62</a:t>
            </a:fld>
            <a:endParaRPr lang="en-US" altLang="en-US" sz="1000">
              <a:solidFill>
                <a:srgbClr val="161616"/>
              </a:solidFill>
            </a:endParaRPr>
          </a:p>
        </p:txBody>
      </p:sp>
      <p:graphicFrame>
        <p:nvGraphicFramePr>
          <p:cNvPr id="65541" name="Object 4">
            <a:extLst>
              <a:ext uri="{FF2B5EF4-FFF2-40B4-BE49-F238E27FC236}">
                <a16:creationId xmlns:a16="http://schemas.microsoft.com/office/drawing/2014/main" id="{0C1E2062-504E-4085-BE8F-F2BE1276B67B}"/>
              </a:ext>
            </a:extLst>
          </p:cNvPr>
          <p:cNvGraphicFramePr>
            <a:graphicFrameLocks noChangeAspect="1"/>
          </p:cNvGraphicFramePr>
          <p:nvPr/>
        </p:nvGraphicFramePr>
        <p:xfrm>
          <a:off x="3717925" y="2678113"/>
          <a:ext cx="2547938" cy="622300"/>
        </p:xfrm>
        <a:graphic>
          <a:graphicData uri="http://schemas.openxmlformats.org/presentationml/2006/ole">
            <mc:AlternateContent xmlns:mc="http://schemas.openxmlformats.org/markup-compatibility/2006">
              <mc:Choice xmlns:v="urn:schemas-microsoft-com:vml" Requires="v">
                <p:oleObj spid="_x0000_s65549" name="Equation" r:id="rId4" imgW="1499400" imgH="356400" progId="Equation.3">
                  <p:embed/>
                </p:oleObj>
              </mc:Choice>
              <mc:Fallback>
                <p:oleObj name="Equation" r:id="rId4" imgW="1499400" imgH="35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2678113"/>
                        <a:ext cx="25479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2" name="Object 5">
            <a:extLst>
              <a:ext uri="{FF2B5EF4-FFF2-40B4-BE49-F238E27FC236}">
                <a16:creationId xmlns:a16="http://schemas.microsoft.com/office/drawing/2014/main" id="{45900C8F-A0C4-47BB-A069-ECDA0EAFE23D}"/>
              </a:ext>
            </a:extLst>
          </p:cNvPr>
          <p:cNvGraphicFramePr>
            <a:graphicFrameLocks noChangeAspect="1"/>
          </p:cNvGraphicFramePr>
          <p:nvPr/>
        </p:nvGraphicFramePr>
        <p:xfrm>
          <a:off x="3695700" y="6303963"/>
          <a:ext cx="2781300" cy="511175"/>
        </p:xfrm>
        <a:graphic>
          <a:graphicData uri="http://schemas.openxmlformats.org/presentationml/2006/ole">
            <mc:AlternateContent xmlns:mc="http://schemas.openxmlformats.org/markup-compatibility/2006">
              <mc:Choice xmlns:v="urn:schemas-microsoft-com:vml" Requires="v">
                <p:oleObj spid="_x0000_s65550" name="Equation" r:id="rId6" imgW="1096920" imgH="191880" progId="Equation.3">
                  <p:embed/>
                </p:oleObj>
              </mc:Choice>
              <mc:Fallback>
                <p:oleObj name="Equation" r:id="rId6" imgW="1096920" imgH="1918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5700" y="6303963"/>
                        <a:ext cx="27813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8D577E9C-0564-4261-B053-388540987159}"/>
              </a:ext>
            </a:extLst>
          </p:cNvPr>
          <p:cNvSpPr>
            <a:spLocks noGrp="1"/>
          </p:cNvSpPr>
          <p:nvPr>
            <p:ph type="title"/>
          </p:nvPr>
        </p:nvSpPr>
        <p:spPr/>
        <p:txBody>
          <a:bodyPr/>
          <a:lstStyle/>
          <a:p>
            <a:r>
              <a:rPr lang="en-US" altLang="en-US">
                <a:ea typeface="ＭＳ Ｐゴシック" panose="020B0600070205080204" pitchFamily="34" charset="-128"/>
              </a:rPr>
              <a:t>Cosine similarity</a:t>
            </a:r>
          </a:p>
        </p:txBody>
      </p:sp>
      <p:sp>
        <p:nvSpPr>
          <p:cNvPr id="66563" name="Content Placeholder 2">
            <a:extLst>
              <a:ext uri="{FF2B5EF4-FFF2-40B4-BE49-F238E27FC236}">
                <a16:creationId xmlns:a16="http://schemas.microsoft.com/office/drawing/2014/main" id="{64EA2221-5C1A-4FF8-A1DC-458620DACA08}"/>
              </a:ext>
            </a:extLst>
          </p:cNvPr>
          <p:cNvSpPr>
            <a:spLocks noGrp="1"/>
          </p:cNvSpPr>
          <p:nvPr>
            <p:ph idx="1"/>
          </p:nvPr>
        </p:nvSpPr>
        <p:spPr/>
        <p:txBody>
          <a:bodyPr/>
          <a:lstStyle/>
          <a:p>
            <a:r>
              <a:rPr lang="en-US" altLang="en-US">
                <a:ea typeface="ＭＳ Ｐゴシック" panose="020B0600070205080204" pitchFamily="34" charset="-128"/>
              </a:rPr>
              <a:t>Rearranging we have:</a:t>
            </a:r>
          </a:p>
          <a:p>
            <a:endParaRPr lang="en-US" altLang="en-US">
              <a:ea typeface="ＭＳ Ｐゴシック" panose="020B0600070205080204" pitchFamily="34" charset="-128"/>
            </a:endParaRPr>
          </a:p>
          <a:p>
            <a:pPr algn="just"/>
            <a:r>
              <a:rPr lang="en-US" altLang="en-US">
                <a:ea typeface="ＭＳ Ｐゴシック" panose="020B0600070205080204" pitchFamily="34" charset="-128"/>
              </a:rPr>
              <a:t>Considering as the two vectors the i-th and j-th rows (or columns) of the adjacency matrix we get the cosine similarity of the two vertices: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Therefore, the cosine similarity normalizes the number of common neighbors by the geometric mean of the degrees of the nodes</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E9EAF595-312C-4B0C-9B44-ED1C236ACE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A7B8AF2-C7F4-4192-90D0-CDACCECE9C52}" type="slidenum">
              <a:rPr lang="en-US" altLang="en-US" sz="1000">
                <a:solidFill>
                  <a:srgbClr val="161616"/>
                </a:solidFill>
              </a:rPr>
              <a:pPr/>
              <a:t>63</a:t>
            </a:fld>
            <a:endParaRPr lang="en-US" altLang="en-US" sz="1000">
              <a:solidFill>
                <a:srgbClr val="161616"/>
              </a:solidFill>
            </a:endParaRPr>
          </a:p>
        </p:txBody>
      </p:sp>
      <p:graphicFrame>
        <p:nvGraphicFramePr>
          <p:cNvPr id="66565" name="Object 4">
            <a:extLst>
              <a:ext uri="{FF2B5EF4-FFF2-40B4-BE49-F238E27FC236}">
                <a16:creationId xmlns:a16="http://schemas.microsoft.com/office/drawing/2014/main" id="{13BB4023-2C14-4C28-8086-4D8D2593906B}"/>
              </a:ext>
            </a:extLst>
          </p:cNvPr>
          <p:cNvGraphicFramePr>
            <a:graphicFrameLocks noChangeAspect="1"/>
          </p:cNvGraphicFramePr>
          <p:nvPr/>
        </p:nvGraphicFramePr>
        <p:xfrm>
          <a:off x="4657725" y="1133475"/>
          <a:ext cx="2239963" cy="1085850"/>
        </p:xfrm>
        <a:graphic>
          <a:graphicData uri="http://schemas.openxmlformats.org/presentationml/2006/ole">
            <mc:AlternateContent xmlns:mc="http://schemas.openxmlformats.org/markup-compatibility/2006">
              <mc:Choice xmlns:v="urn:schemas-microsoft-com:vml" Requires="v">
                <p:oleObj spid="_x0000_s66573" name="Equation" r:id="rId4" imgW="877680" imgH="420480" progId="Equation.3">
                  <p:embed/>
                </p:oleObj>
              </mc:Choice>
              <mc:Fallback>
                <p:oleObj name="Equation" r:id="rId4" imgW="877680" imgH="420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1133475"/>
                        <a:ext cx="2239963"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6" name="Object 5">
            <a:extLst>
              <a:ext uri="{FF2B5EF4-FFF2-40B4-BE49-F238E27FC236}">
                <a16:creationId xmlns:a16="http://schemas.microsoft.com/office/drawing/2014/main" id="{2C2AC8F6-0361-481B-9101-B579E58C3590}"/>
              </a:ext>
            </a:extLst>
          </p:cNvPr>
          <p:cNvGraphicFramePr>
            <a:graphicFrameLocks noChangeAspect="1"/>
          </p:cNvGraphicFramePr>
          <p:nvPr/>
        </p:nvGraphicFramePr>
        <p:xfrm>
          <a:off x="1695450" y="3424238"/>
          <a:ext cx="6897688" cy="1781175"/>
        </p:xfrm>
        <a:graphic>
          <a:graphicData uri="http://schemas.openxmlformats.org/presentationml/2006/ole">
            <mc:AlternateContent xmlns:mc="http://schemas.openxmlformats.org/markup-compatibility/2006">
              <mc:Choice xmlns:v="urn:schemas-microsoft-com:vml" Requires="v">
                <p:oleObj spid="_x0000_s66574" name="Equation" r:id="rId6" imgW="2934720" imgH="749520" progId="Equation.3">
                  <p:embed/>
                </p:oleObj>
              </mc:Choice>
              <mc:Fallback>
                <p:oleObj name="Equation" r:id="rId6" imgW="2934720" imgH="74952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450" y="3424238"/>
                        <a:ext cx="6897688"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3F619032-EAF7-4E65-9D5F-895FD0FF5784}"/>
              </a:ext>
            </a:extLst>
          </p:cNvPr>
          <p:cNvSpPr>
            <a:spLocks noGrp="1"/>
          </p:cNvSpPr>
          <p:nvPr>
            <p:ph type="title"/>
          </p:nvPr>
        </p:nvSpPr>
        <p:spPr/>
        <p:txBody>
          <a:bodyPr/>
          <a:lstStyle/>
          <a:p>
            <a:r>
              <a:rPr lang="en-US" altLang="en-US">
                <a:ea typeface="ＭＳ Ｐゴシック" panose="020B0600070205080204" pitchFamily="34" charset="-128"/>
              </a:rPr>
              <a:t>Pearson coefficients</a:t>
            </a:r>
          </a:p>
        </p:txBody>
      </p:sp>
      <p:sp>
        <p:nvSpPr>
          <p:cNvPr id="67587" name="Content Placeholder 2">
            <a:extLst>
              <a:ext uri="{FF2B5EF4-FFF2-40B4-BE49-F238E27FC236}">
                <a16:creationId xmlns:a16="http://schemas.microsoft.com/office/drawing/2014/main" id="{9E85EE0E-DCF4-48C2-AAEF-F671DC2F81F8}"/>
              </a:ext>
            </a:extLst>
          </p:cNvPr>
          <p:cNvSpPr>
            <a:spLocks noGrp="1"/>
          </p:cNvSpPr>
          <p:nvPr>
            <p:ph idx="1"/>
          </p:nvPr>
        </p:nvSpPr>
        <p:spPr/>
        <p:txBody>
          <a:bodyPr/>
          <a:lstStyle/>
          <a:p>
            <a:pPr algn="just"/>
            <a:r>
              <a:rPr lang="en-US" altLang="en-US">
                <a:ea typeface="ＭＳ Ｐゴシック" panose="020B0600070205080204" pitchFamily="34" charset="-128"/>
              </a:rPr>
              <a:t>The main idea is to compare the number of common neighbors between two vertices with what we should expect if connections were made at random</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If the degrees of vertices i and j are k</a:t>
            </a:r>
            <a:r>
              <a:rPr lang="en-US" altLang="en-US" baseline="-25000">
                <a:ea typeface="ＭＳ Ｐゴシック" panose="020B0600070205080204" pitchFamily="34" charset="-128"/>
              </a:rPr>
              <a:t>i</a:t>
            </a:r>
            <a:r>
              <a:rPr lang="en-US" altLang="en-US">
                <a:ea typeface="ＭＳ Ｐゴシック" panose="020B0600070205080204" pitchFamily="34" charset="-128"/>
              </a:rPr>
              <a:t> and k</a:t>
            </a:r>
            <a:r>
              <a:rPr lang="en-US" altLang="en-US" baseline="-25000">
                <a:ea typeface="ＭＳ Ｐゴシック" panose="020B0600070205080204" pitchFamily="34" charset="-128"/>
              </a:rPr>
              <a:t>j</a:t>
            </a:r>
            <a:r>
              <a:rPr lang="en-US" altLang="en-US">
                <a:ea typeface="ＭＳ Ｐゴシック" panose="020B0600070205080204" pitchFamily="34" charset="-128"/>
              </a:rPr>
              <a:t> respectively, then if connections were made at random the expected number of common neighbors is: k</a:t>
            </a:r>
            <a:r>
              <a:rPr lang="en-US" altLang="en-US" baseline="-25000">
                <a:ea typeface="ＭＳ Ｐゴシック" panose="020B0600070205080204" pitchFamily="34" charset="-128"/>
              </a:rPr>
              <a:t>i</a:t>
            </a:r>
            <a:r>
              <a:rPr lang="en-US" altLang="en-US">
                <a:ea typeface="ＭＳ Ｐゴシック" panose="020B0600070205080204" pitchFamily="34" charset="-128"/>
              </a:rPr>
              <a:t>k</a:t>
            </a:r>
            <a:r>
              <a:rPr lang="en-US" altLang="en-US" baseline="-25000">
                <a:ea typeface="ＭＳ Ｐゴシック" panose="020B0600070205080204" pitchFamily="34" charset="-128"/>
              </a:rPr>
              <a:t>j</a:t>
            </a:r>
            <a:r>
              <a:rPr lang="en-US" altLang="en-US">
                <a:ea typeface="ＭＳ Ｐゴシック" panose="020B0600070205080204" pitchFamily="34" charset="-128"/>
              </a:rPr>
              <a:t>/n</a:t>
            </a:r>
          </a:p>
          <a:p>
            <a:pPr lvl="1" algn="just"/>
            <a:r>
              <a:rPr lang="en-US" altLang="en-US">
                <a:ea typeface="ＭＳ Ｐゴシック" panose="020B0600070205080204" pitchFamily="34" charset="-128"/>
              </a:rPr>
              <a:t>A reasonable metric is then the difference between the actual number of common neighbors and the expected one</a:t>
            </a:r>
          </a:p>
        </p:txBody>
      </p:sp>
      <p:sp>
        <p:nvSpPr>
          <p:cNvPr id="67588" name="Slide Number Placeholder 3">
            <a:extLst>
              <a:ext uri="{FF2B5EF4-FFF2-40B4-BE49-F238E27FC236}">
                <a16:creationId xmlns:a16="http://schemas.microsoft.com/office/drawing/2014/main" id="{72D12846-417A-4F01-9EFA-5891421A5E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7FE9BB68-407A-4DC4-B1EE-401542CC2995}" type="slidenum">
              <a:rPr lang="en-US" altLang="en-US" sz="1000">
                <a:solidFill>
                  <a:srgbClr val="161616"/>
                </a:solidFill>
              </a:rPr>
              <a:pPr/>
              <a:t>64</a:t>
            </a:fld>
            <a:endParaRPr lang="en-US" altLang="en-US" sz="1000">
              <a:solidFill>
                <a:srgbClr val="16161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E01BC15D-37E5-4AF9-8AF6-EB4EC777B354}"/>
              </a:ext>
            </a:extLst>
          </p:cNvPr>
          <p:cNvSpPr>
            <a:spLocks noGrp="1"/>
          </p:cNvSpPr>
          <p:nvPr>
            <p:ph type="title"/>
          </p:nvPr>
        </p:nvSpPr>
        <p:spPr/>
        <p:txBody>
          <a:bodyPr/>
          <a:lstStyle/>
          <a:p>
            <a:r>
              <a:rPr lang="en-US" altLang="en-US">
                <a:ea typeface="ＭＳ Ｐゴシック" panose="020B0600070205080204" pitchFamily="34" charset="-128"/>
              </a:rPr>
              <a:t>Pearson coefficients</a:t>
            </a:r>
          </a:p>
        </p:txBody>
      </p:sp>
      <p:sp>
        <p:nvSpPr>
          <p:cNvPr id="68611" name="Slide Number Placeholder 3">
            <a:extLst>
              <a:ext uri="{FF2B5EF4-FFF2-40B4-BE49-F238E27FC236}">
                <a16:creationId xmlns:a16="http://schemas.microsoft.com/office/drawing/2014/main" id="{B7971607-17D8-486C-A0E5-831F73004C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0EC6B9CF-B4BF-4950-BC24-7B792B7980E7}" type="slidenum">
              <a:rPr lang="en-US" altLang="en-US" sz="1000">
                <a:solidFill>
                  <a:srgbClr val="161616"/>
                </a:solidFill>
              </a:rPr>
              <a:pPr/>
              <a:t>65</a:t>
            </a:fld>
            <a:endParaRPr lang="en-US" altLang="en-US" sz="1000">
              <a:solidFill>
                <a:srgbClr val="161616"/>
              </a:solidFill>
            </a:endParaRPr>
          </a:p>
        </p:txBody>
      </p:sp>
      <p:graphicFrame>
        <p:nvGraphicFramePr>
          <p:cNvPr id="68612" name="Content Placeholder 4">
            <a:extLst>
              <a:ext uri="{FF2B5EF4-FFF2-40B4-BE49-F238E27FC236}">
                <a16:creationId xmlns:a16="http://schemas.microsoft.com/office/drawing/2014/main" id="{7E3D4DD4-C97F-46FF-B691-CBF56B32A2F0}"/>
              </a:ext>
            </a:extLst>
          </p:cNvPr>
          <p:cNvGraphicFramePr>
            <a:graphicFrameLocks noGrp="1" noChangeAspect="1"/>
          </p:cNvGraphicFramePr>
          <p:nvPr>
            <p:ph idx="1"/>
          </p:nvPr>
        </p:nvGraphicFramePr>
        <p:xfrm>
          <a:off x="2084388" y="1171575"/>
          <a:ext cx="5389562" cy="1952625"/>
        </p:xfrm>
        <a:graphic>
          <a:graphicData uri="http://schemas.openxmlformats.org/presentationml/2006/ole">
            <mc:AlternateContent xmlns:mc="http://schemas.openxmlformats.org/markup-compatibility/2006">
              <mc:Choice xmlns:v="urn:schemas-microsoft-com:vml" Requires="v">
                <p:oleObj spid="_x0000_s68621" name="Equation" r:id="rId4" imgW="3355200" imgH="1206720" progId="Equation.3">
                  <p:embed/>
                </p:oleObj>
              </mc:Choice>
              <mc:Fallback>
                <p:oleObj name="Equation" r:id="rId4" imgW="3355200" imgH="1206720" progId="Equation.3">
                  <p:embed/>
                  <p:pic>
                    <p:nvPicPr>
                      <p:cNvPr id="0" name="Content Placeholder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388" y="1171575"/>
                        <a:ext cx="53895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3" name="Content Placeholder 2">
            <a:extLst>
              <a:ext uri="{FF2B5EF4-FFF2-40B4-BE49-F238E27FC236}">
                <a16:creationId xmlns:a16="http://schemas.microsoft.com/office/drawing/2014/main" id="{AE66723B-EC40-4751-869B-31E592306F05}"/>
              </a:ext>
            </a:extLst>
          </p:cNvPr>
          <p:cNvSpPr txBox="1">
            <a:spLocks/>
          </p:cNvSpPr>
          <p:nvPr/>
        </p:nvSpPr>
        <p:spPr bwMode="auto">
          <a:xfrm>
            <a:off x="661988" y="3062288"/>
            <a:ext cx="8831262"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3688" indent="-293688" algn="l" defTabSz="1282700">
              <a:spcBef>
                <a:spcPct val="20000"/>
              </a:spcBef>
              <a:buClr>
                <a:srgbClr val="3366FF"/>
              </a:buClr>
              <a:buSzPct val="80000"/>
              <a:buFont typeface="Wingdings" panose="05000000000000000000" pitchFamily="2" charset="2"/>
              <a:buChar char="l"/>
              <a:defRPr sz="2400" b="1">
                <a:solidFill>
                  <a:srgbClr val="161616"/>
                </a:solidFill>
                <a:latin typeface="Arial" panose="020B0604020202020204" pitchFamily="34" charset="0"/>
                <a:ea typeface="ＭＳ Ｐゴシック" panose="020B0600070205080204" pitchFamily="34" charset="-128"/>
              </a:defRPr>
            </a:lvl1pPr>
            <a:lvl2pPr marL="873125" indent="-388938" algn="l" defTabSz="1282700">
              <a:spcBef>
                <a:spcPct val="20000"/>
              </a:spcBef>
              <a:buClr>
                <a:srgbClr val="FFFF00"/>
              </a:buClr>
              <a:buSzPct val="115000"/>
              <a:buFont typeface="Wingdings" panose="05000000000000000000" pitchFamily="2" charset="2"/>
              <a:buChar char="§"/>
              <a:defRPr sz="2200">
                <a:solidFill>
                  <a:srgbClr val="161616"/>
                </a:solidFill>
                <a:latin typeface="Arial" panose="020B0604020202020204" pitchFamily="34" charset="0"/>
                <a:ea typeface="ＭＳ Ｐゴシック" panose="020B0600070205080204" pitchFamily="34" charset="-128"/>
              </a:defRPr>
            </a:lvl2pPr>
            <a:lvl3pPr marL="1143000" indent="-228600" algn="l" defTabSz="1282700">
              <a:spcBef>
                <a:spcPct val="20000"/>
              </a:spcBef>
              <a:buClr>
                <a:srgbClr val="3366FF"/>
              </a:buClr>
              <a:buSzPct val="80000"/>
              <a:buFont typeface="Wingdings" panose="05000000000000000000" pitchFamily="2" charset="2"/>
              <a:buChar char="ü"/>
              <a:defRPr sz="2000">
                <a:solidFill>
                  <a:srgbClr val="161616"/>
                </a:solidFill>
                <a:latin typeface="Arial" panose="020B0604020202020204" pitchFamily="34" charset="0"/>
                <a:ea typeface="ＭＳ Ｐゴシック" panose="020B0600070205080204" pitchFamily="34" charset="-128"/>
              </a:defRPr>
            </a:lvl3pPr>
            <a:lvl4pPr marL="1600200" indent="-228600" algn="l" defTabSz="1282700">
              <a:spcBef>
                <a:spcPct val="20000"/>
              </a:spcBef>
              <a:buClr>
                <a:srgbClr val="FFFF00"/>
              </a:buClr>
              <a:buSzPct val="115000"/>
              <a:buFont typeface="Courier New" panose="02070309020205020404" pitchFamily="49" charset="0"/>
              <a:buChar char="o"/>
              <a:defRPr sz="2000">
                <a:solidFill>
                  <a:srgbClr val="161616"/>
                </a:solidFill>
                <a:latin typeface="Arial" panose="020B0604020202020204" pitchFamily="34" charset="0"/>
                <a:ea typeface="ＭＳ Ｐゴシック" panose="020B0600070205080204" pitchFamily="34" charset="-128"/>
              </a:defRPr>
            </a:lvl4pPr>
            <a:lvl5pPr marL="2057400" indent="-228600" algn="l" defTabSz="1282700">
              <a:spcBef>
                <a:spcPct val="20000"/>
              </a:spcBef>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5pPr>
            <a:lvl6pPr marL="25146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6pPr>
            <a:lvl7pPr marL="29718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7pPr>
            <a:lvl8pPr marL="34290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8pPr>
            <a:lvl9pPr marL="38862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9pPr>
          </a:lstStyle>
          <a:p>
            <a:pPr algn="just"/>
            <a:r>
              <a:rPr lang="en-US" altLang="en-US"/>
              <a:t>The above quantity is positive if i and j have more neighbors as expected at random</a:t>
            </a:r>
          </a:p>
          <a:p>
            <a:pPr algn="just"/>
            <a:r>
              <a:rPr lang="en-US" altLang="en-US"/>
              <a:t>We further normalize the above quantity with the maximum value of the covariance between the i-th and j-th row of the adjacency matrix</a:t>
            </a:r>
          </a:p>
          <a:p>
            <a:pPr lvl="1" algn="just"/>
            <a:r>
              <a:rPr lang="en-US" altLang="en-US"/>
              <a:t>This is the variance of i-th or j-th row (they are both equal)</a:t>
            </a:r>
          </a:p>
        </p:txBody>
      </p:sp>
      <p:graphicFrame>
        <p:nvGraphicFramePr>
          <p:cNvPr id="68614" name="Object 6">
            <a:extLst>
              <a:ext uri="{FF2B5EF4-FFF2-40B4-BE49-F238E27FC236}">
                <a16:creationId xmlns:a16="http://schemas.microsoft.com/office/drawing/2014/main" id="{B6ADEE2D-EABF-4F77-BD10-DBBB80A54DBC}"/>
              </a:ext>
            </a:extLst>
          </p:cNvPr>
          <p:cNvGraphicFramePr>
            <a:graphicFrameLocks noChangeAspect="1"/>
          </p:cNvGraphicFramePr>
          <p:nvPr/>
        </p:nvGraphicFramePr>
        <p:xfrm>
          <a:off x="2782888" y="5656263"/>
          <a:ext cx="4456112" cy="1012825"/>
        </p:xfrm>
        <a:graphic>
          <a:graphicData uri="http://schemas.openxmlformats.org/presentationml/2006/ole">
            <mc:AlternateContent xmlns:mc="http://schemas.openxmlformats.org/markup-compatibility/2006">
              <mc:Choice xmlns:v="urn:schemas-microsoft-com:vml" Requires="v">
                <p:oleObj spid="_x0000_s68622" name="Equation" r:id="rId6" imgW="3336840" imgH="749520" progId="Equation.3">
                  <p:embed/>
                </p:oleObj>
              </mc:Choice>
              <mc:Fallback>
                <p:oleObj name="Equation" r:id="rId6" imgW="3336840" imgH="74952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2888" y="5656263"/>
                        <a:ext cx="445611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8C738710-7253-46D3-B611-D5B9C3FAD1E3}"/>
              </a:ext>
            </a:extLst>
          </p:cNvPr>
          <p:cNvSpPr>
            <a:spLocks noGrp="1"/>
          </p:cNvSpPr>
          <p:nvPr>
            <p:ph type="title"/>
          </p:nvPr>
        </p:nvSpPr>
        <p:spPr/>
        <p:txBody>
          <a:bodyPr/>
          <a:lstStyle/>
          <a:p>
            <a:r>
              <a:rPr lang="en-US" altLang="en-US">
                <a:ea typeface="ＭＳ Ｐゴシック" panose="020B0600070205080204" pitchFamily="34" charset="-128"/>
              </a:rPr>
              <a:t>Other metrics of structural equivalence</a:t>
            </a:r>
          </a:p>
        </p:txBody>
      </p:sp>
      <p:sp>
        <p:nvSpPr>
          <p:cNvPr id="69635" name="Content Placeholder 2">
            <a:extLst>
              <a:ext uri="{FF2B5EF4-FFF2-40B4-BE49-F238E27FC236}">
                <a16:creationId xmlns:a16="http://schemas.microsoft.com/office/drawing/2014/main" id="{AB2157DA-5964-4295-A951-A68BBA315FE0}"/>
              </a:ext>
            </a:extLst>
          </p:cNvPr>
          <p:cNvSpPr>
            <a:spLocks noGrp="1"/>
          </p:cNvSpPr>
          <p:nvPr>
            <p:ph idx="1"/>
          </p:nvPr>
        </p:nvSpPr>
        <p:spPr/>
        <p:txBody>
          <a:bodyPr/>
          <a:lstStyle/>
          <a:p>
            <a:pPr algn="just"/>
            <a:r>
              <a:rPr lang="en-US" altLang="en-US">
                <a:ea typeface="ＭＳ Ｐゴシック" panose="020B0600070205080204" pitchFamily="34" charset="-128"/>
              </a:rPr>
              <a:t>We can normalize the number of common neighbors not by subtracting the expected number but by dividing</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Euclidian distance</a:t>
            </a:r>
          </a:p>
          <a:p>
            <a:pPr lvl="1" algn="just"/>
            <a:r>
              <a:rPr lang="en-US" altLang="en-US">
                <a:ea typeface="ＭＳ Ｐゴシック" panose="020B0600070205080204" pitchFamily="34" charset="-128"/>
              </a:rPr>
              <a:t>Dissimilarity measure</a:t>
            </a:r>
          </a:p>
          <a:p>
            <a:pPr lvl="1"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We can normalize it by the maximum possible distance (all neighbors of i and j are different)</a:t>
            </a:r>
          </a:p>
        </p:txBody>
      </p:sp>
      <p:sp>
        <p:nvSpPr>
          <p:cNvPr id="69636" name="Slide Number Placeholder 3">
            <a:extLst>
              <a:ext uri="{FF2B5EF4-FFF2-40B4-BE49-F238E27FC236}">
                <a16:creationId xmlns:a16="http://schemas.microsoft.com/office/drawing/2014/main" id="{A2BF8315-C85D-4A4F-B32F-83916720C6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D9239D4E-D850-4310-8B43-C0D0F85E478D}" type="slidenum">
              <a:rPr lang="en-US" altLang="en-US" sz="1000">
                <a:solidFill>
                  <a:srgbClr val="161616"/>
                </a:solidFill>
              </a:rPr>
              <a:pPr/>
              <a:t>66</a:t>
            </a:fld>
            <a:endParaRPr lang="en-US" altLang="en-US" sz="1000">
              <a:solidFill>
                <a:srgbClr val="161616"/>
              </a:solidFill>
            </a:endParaRPr>
          </a:p>
        </p:txBody>
      </p:sp>
      <p:graphicFrame>
        <p:nvGraphicFramePr>
          <p:cNvPr id="69637" name="Object 5">
            <a:extLst>
              <a:ext uri="{FF2B5EF4-FFF2-40B4-BE49-F238E27FC236}">
                <a16:creationId xmlns:a16="http://schemas.microsoft.com/office/drawing/2014/main" id="{B26E60E3-28C9-4EAE-A521-EF43B4DE2F71}"/>
              </a:ext>
            </a:extLst>
          </p:cNvPr>
          <p:cNvGraphicFramePr>
            <a:graphicFrameLocks noChangeAspect="1"/>
          </p:cNvGraphicFramePr>
          <p:nvPr/>
        </p:nvGraphicFramePr>
        <p:xfrm>
          <a:off x="3805238" y="2311400"/>
          <a:ext cx="2276475" cy="1147763"/>
        </p:xfrm>
        <a:graphic>
          <a:graphicData uri="http://schemas.openxmlformats.org/presentationml/2006/ole">
            <mc:AlternateContent xmlns:mc="http://schemas.openxmlformats.org/markup-compatibility/2006">
              <mc:Choice xmlns:v="urn:schemas-microsoft-com:vml" Requires="v">
                <p:oleObj spid="_x0000_s69649" name="Equation" r:id="rId3" imgW="1398600" imgH="694800" progId="Equation.3">
                  <p:embed/>
                </p:oleObj>
              </mc:Choice>
              <mc:Fallback>
                <p:oleObj name="Equation" r:id="rId3" imgW="1398600" imgH="694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38" y="2311400"/>
                        <a:ext cx="227647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8" name="Object 1">
            <a:extLst>
              <a:ext uri="{FF2B5EF4-FFF2-40B4-BE49-F238E27FC236}">
                <a16:creationId xmlns:a16="http://schemas.microsoft.com/office/drawing/2014/main" id="{C02F1A91-D5E6-45E0-ABE7-3CBD03A6CF08}"/>
              </a:ext>
            </a:extLst>
          </p:cNvPr>
          <p:cNvGraphicFramePr>
            <a:graphicFrameLocks noChangeAspect="1"/>
          </p:cNvGraphicFramePr>
          <p:nvPr/>
        </p:nvGraphicFramePr>
        <p:xfrm>
          <a:off x="4381500" y="3478213"/>
          <a:ext cx="2736850" cy="871537"/>
        </p:xfrm>
        <a:graphic>
          <a:graphicData uri="http://schemas.openxmlformats.org/presentationml/2006/ole">
            <mc:AlternateContent xmlns:mc="http://schemas.openxmlformats.org/markup-compatibility/2006">
              <mc:Choice xmlns:v="urn:schemas-microsoft-com:vml" Requires="v">
                <p:oleObj spid="_x0000_s69650" name="Equation" r:id="rId5" imgW="1142640" imgH="356400" progId="Equation.3">
                  <p:embed/>
                </p:oleObj>
              </mc:Choice>
              <mc:Fallback>
                <p:oleObj name="Equation" r:id="rId5" imgW="1142640" imgH="3564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0" y="3478213"/>
                        <a:ext cx="2736850"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9" name="Object 6">
            <a:extLst>
              <a:ext uri="{FF2B5EF4-FFF2-40B4-BE49-F238E27FC236}">
                <a16:creationId xmlns:a16="http://schemas.microsoft.com/office/drawing/2014/main" id="{B1A718EC-2197-4FC2-BB8B-8559B1229C35}"/>
              </a:ext>
            </a:extLst>
          </p:cNvPr>
          <p:cNvGraphicFramePr>
            <a:graphicFrameLocks noChangeAspect="1"/>
          </p:cNvGraphicFramePr>
          <p:nvPr/>
        </p:nvGraphicFramePr>
        <p:xfrm>
          <a:off x="2659063" y="5595938"/>
          <a:ext cx="6142037" cy="1149350"/>
        </p:xfrm>
        <a:graphic>
          <a:graphicData uri="http://schemas.openxmlformats.org/presentationml/2006/ole">
            <mc:AlternateContent xmlns:mc="http://schemas.openxmlformats.org/markup-compatibility/2006">
              <mc:Choice xmlns:v="urn:schemas-microsoft-com:vml" Requires="v">
                <p:oleObj spid="_x0000_s69651" name="Equation" r:id="rId7" imgW="3172320" imgH="585000" progId="Equation.3">
                  <p:embed/>
                </p:oleObj>
              </mc:Choice>
              <mc:Fallback>
                <p:oleObj name="Equation" r:id="rId7" imgW="3172320" imgH="5850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9063" y="5595938"/>
                        <a:ext cx="614203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AE99678A-C495-4121-B543-03B5743B335E}"/>
              </a:ext>
            </a:extLst>
          </p:cNvPr>
          <p:cNvSpPr>
            <a:spLocks noGrp="1"/>
          </p:cNvSpPr>
          <p:nvPr>
            <p:ph type="title"/>
          </p:nvPr>
        </p:nvSpPr>
        <p:spPr/>
        <p:txBody>
          <a:bodyPr/>
          <a:lstStyle/>
          <a:p>
            <a:r>
              <a:rPr lang="en-US" altLang="en-US">
                <a:ea typeface="ＭＳ Ｐゴシック" panose="020B0600070205080204" pitchFamily="34" charset="-128"/>
              </a:rPr>
              <a:t>Regular equivalence</a:t>
            </a:r>
          </a:p>
        </p:txBody>
      </p:sp>
      <p:sp>
        <p:nvSpPr>
          <p:cNvPr id="70659" name="Content Placeholder 2">
            <a:extLst>
              <a:ext uri="{FF2B5EF4-FFF2-40B4-BE49-F238E27FC236}">
                <a16:creationId xmlns:a16="http://schemas.microsoft.com/office/drawing/2014/main" id="{4A22CCF5-583F-4C35-8B99-BD59ABD023B2}"/>
              </a:ext>
            </a:extLst>
          </p:cNvPr>
          <p:cNvSpPr>
            <a:spLocks noGrp="1"/>
          </p:cNvSpPr>
          <p:nvPr>
            <p:ph idx="1"/>
          </p:nvPr>
        </p:nvSpPr>
        <p:spPr/>
        <p:txBody>
          <a:bodyPr/>
          <a:lstStyle/>
          <a:p>
            <a:pPr algn="just"/>
            <a:r>
              <a:rPr lang="en-US" altLang="en-US">
                <a:ea typeface="ＭＳ Ｐゴシック" panose="020B0600070205080204" pitchFamily="34" charset="-128"/>
              </a:rPr>
              <a:t>Two vertices are regular equivalent if they have neighbors who themselves are similar</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Metrics for regular equivalence are less developed</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 and j can be considered similar if they have neighbors k and l that are similar</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This expression does not necessarily give high values to “self-similarity”, and hence, to nodes that have a lot of common neighbors</a:t>
            </a:r>
          </a:p>
        </p:txBody>
      </p:sp>
      <p:sp>
        <p:nvSpPr>
          <p:cNvPr id="70660" name="Slide Number Placeholder 3">
            <a:extLst>
              <a:ext uri="{FF2B5EF4-FFF2-40B4-BE49-F238E27FC236}">
                <a16:creationId xmlns:a16="http://schemas.microsoft.com/office/drawing/2014/main" id="{925910A1-F753-4017-BA62-BA36176569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D7E6C0E-3610-4C49-80A2-D8838E7F45AC}" type="slidenum">
              <a:rPr lang="en-US" altLang="en-US" sz="1000">
                <a:solidFill>
                  <a:srgbClr val="161616"/>
                </a:solidFill>
              </a:rPr>
              <a:pPr/>
              <a:t>67</a:t>
            </a:fld>
            <a:endParaRPr lang="en-US" altLang="en-US" sz="1000">
              <a:solidFill>
                <a:srgbClr val="161616"/>
              </a:solidFill>
            </a:endParaRPr>
          </a:p>
        </p:txBody>
      </p:sp>
      <p:graphicFrame>
        <p:nvGraphicFramePr>
          <p:cNvPr id="70661" name="Object 4">
            <a:extLst>
              <a:ext uri="{FF2B5EF4-FFF2-40B4-BE49-F238E27FC236}">
                <a16:creationId xmlns:a16="http://schemas.microsoft.com/office/drawing/2014/main" id="{4627E5DA-9486-4958-A8BA-82010C3BCE68}"/>
              </a:ext>
            </a:extLst>
          </p:cNvPr>
          <p:cNvGraphicFramePr>
            <a:graphicFrameLocks noChangeAspect="1"/>
          </p:cNvGraphicFramePr>
          <p:nvPr/>
        </p:nvGraphicFramePr>
        <p:xfrm>
          <a:off x="3459163" y="4441825"/>
          <a:ext cx="3892550" cy="715963"/>
        </p:xfrm>
        <a:graphic>
          <a:graphicData uri="http://schemas.openxmlformats.org/presentationml/2006/ole">
            <mc:AlternateContent xmlns:mc="http://schemas.openxmlformats.org/markup-compatibility/2006">
              <mc:Choice xmlns:v="urn:schemas-microsoft-com:vml" Requires="v">
                <p:oleObj spid="_x0000_s70665" name="Equation" r:id="rId3" imgW="1992960" imgH="356400" progId="Equation.3">
                  <p:embed/>
                </p:oleObj>
              </mc:Choice>
              <mc:Fallback>
                <p:oleObj name="Equation" r:id="rId3" imgW="1992960" imgH="35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4441825"/>
                        <a:ext cx="38925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C211F814-7E6F-491A-9F32-8D8B1895D89B}"/>
              </a:ext>
            </a:extLst>
          </p:cNvPr>
          <p:cNvSpPr>
            <a:spLocks noGrp="1"/>
          </p:cNvSpPr>
          <p:nvPr>
            <p:ph type="title"/>
          </p:nvPr>
        </p:nvSpPr>
        <p:spPr/>
        <p:txBody>
          <a:bodyPr/>
          <a:lstStyle/>
          <a:p>
            <a:r>
              <a:rPr lang="en-US" altLang="en-US">
                <a:ea typeface="ＭＳ Ｐゴシック" panose="020B0600070205080204" pitchFamily="34" charset="-128"/>
              </a:rPr>
              <a:t>Regular equivalence</a:t>
            </a:r>
          </a:p>
        </p:txBody>
      </p:sp>
      <p:sp>
        <p:nvSpPr>
          <p:cNvPr id="71683" name="Content Placeholder 2">
            <a:extLst>
              <a:ext uri="{FF2B5EF4-FFF2-40B4-BE49-F238E27FC236}">
                <a16:creationId xmlns:a16="http://schemas.microsoft.com/office/drawing/2014/main" id="{77C76224-82FE-477A-9216-CF7F89BB45F2}"/>
              </a:ext>
            </a:extLst>
          </p:cNvPr>
          <p:cNvSpPr>
            <a:spLocks noGrp="1"/>
          </p:cNvSpPr>
          <p:nvPr>
            <p:ph idx="1"/>
          </p:nvPr>
        </p:nvSpPr>
        <p:spPr/>
        <p:txBody>
          <a:bodyPr/>
          <a:lstStyle/>
          <a:p>
            <a:r>
              <a:rPr lang="en-US" altLang="en-US">
                <a:ea typeface="ＭＳ Ｐゴシック" panose="020B0600070205080204" pitchFamily="34" charset="-128"/>
              </a:rPr>
              <a:t>We can fix the above issue by adding a diagonal term:</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The above expression still has problems</a:t>
            </a:r>
          </a:p>
          <a:p>
            <a:pPr lvl="1" algn="just"/>
            <a:r>
              <a:rPr lang="en-US" altLang="en-US">
                <a:ea typeface="ＭＳ Ｐゴシック" panose="020B0600070205080204" pitchFamily="34" charset="-128"/>
              </a:rPr>
              <a:t>Assuming a null matrix as the initial value of the similarity matrix and iterating we get after k iterations:</a:t>
            </a:r>
          </a:p>
          <a:p>
            <a:pPr lvl="1" algn="just"/>
            <a:endParaRPr lang="en-US" altLang="en-US">
              <a:ea typeface="ＭＳ Ｐゴシック" panose="020B0600070205080204" pitchFamily="34" charset="-128"/>
            </a:endParaRPr>
          </a:p>
          <a:p>
            <a:pPr lvl="1"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This measure of similarity is a weighted sum over the numbers of paths of even length between pairs of vertices	</a:t>
            </a:r>
          </a:p>
          <a:p>
            <a:pPr lvl="2" algn="just"/>
            <a:r>
              <a:rPr lang="en-US" altLang="en-US">
                <a:ea typeface="ＭＳ Ｐゴシック" panose="020B0600070205080204" pitchFamily="34" charset="-128"/>
              </a:rPr>
              <a:t>Why though only even length paths ?</a:t>
            </a:r>
          </a:p>
        </p:txBody>
      </p:sp>
      <p:sp>
        <p:nvSpPr>
          <p:cNvPr id="71684" name="Slide Number Placeholder 3">
            <a:extLst>
              <a:ext uri="{FF2B5EF4-FFF2-40B4-BE49-F238E27FC236}">
                <a16:creationId xmlns:a16="http://schemas.microsoft.com/office/drawing/2014/main" id="{F305425F-04A4-47C3-85F5-AFB0FE43B2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E0F34DD-9704-45EB-9040-0C284CB270B4}" type="slidenum">
              <a:rPr lang="en-US" altLang="en-US" sz="1000">
                <a:solidFill>
                  <a:srgbClr val="161616"/>
                </a:solidFill>
              </a:rPr>
              <a:pPr/>
              <a:t>68</a:t>
            </a:fld>
            <a:endParaRPr lang="en-US" altLang="en-US" sz="1000">
              <a:solidFill>
                <a:srgbClr val="161616"/>
              </a:solidFill>
            </a:endParaRPr>
          </a:p>
        </p:txBody>
      </p:sp>
      <p:graphicFrame>
        <p:nvGraphicFramePr>
          <p:cNvPr id="71685" name="Object 4">
            <a:extLst>
              <a:ext uri="{FF2B5EF4-FFF2-40B4-BE49-F238E27FC236}">
                <a16:creationId xmlns:a16="http://schemas.microsoft.com/office/drawing/2014/main" id="{DEADA0E9-C685-4F43-82EB-DCF2C6E71439}"/>
              </a:ext>
            </a:extLst>
          </p:cNvPr>
          <p:cNvGraphicFramePr>
            <a:graphicFrameLocks noChangeAspect="1"/>
          </p:cNvGraphicFramePr>
          <p:nvPr/>
        </p:nvGraphicFramePr>
        <p:xfrm>
          <a:off x="2395538" y="1985963"/>
          <a:ext cx="4779962" cy="715962"/>
        </p:xfrm>
        <a:graphic>
          <a:graphicData uri="http://schemas.openxmlformats.org/presentationml/2006/ole">
            <mc:AlternateContent xmlns:mc="http://schemas.openxmlformats.org/markup-compatibility/2006">
              <mc:Choice xmlns:v="urn:schemas-microsoft-com:vml" Requires="v">
                <p:oleObj spid="_x0000_s71693" name="Equation" r:id="rId3" imgW="2450160" imgH="356400" progId="Equation.3">
                  <p:embed/>
                </p:oleObj>
              </mc:Choice>
              <mc:Fallback>
                <p:oleObj name="Equation" r:id="rId3" imgW="2450160" imgH="35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38" y="1985963"/>
                        <a:ext cx="477996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6" name="Object 5">
            <a:extLst>
              <a:ext uri="{FF2B5EF4-FFF2-40B4-BE49-F238E27FC236}">
                <a16:creationId xmlns:a16="http://schemas.microsoft.com/office/drawing/2014/main" id="{AA34405C-D153-4D76-B2E7-42BF9C7862F9}"/>
              </a:ext>
            </a:extLst>
          </p:cNvPr>
          <p:cNvGraphicFramePr>
            <a:graphicFrameLocks noChangeAspect="1"/>
          </p:cNvGraphicFramePr>
          <p:nvPr/>
        </p:nvGraphicFramePr>
        <p:xfrm>
          <a:off x="3678238" y="3989388"/>
          <a:ext cx="2079625" cy="795337"/>
        </p:xfrm>
        <a:graphic>
          <a:graphicData uri="http://schemas.openxmlformats.org/presentationml/2006/ole">
            <mc:AlternateContent xmlns:mc="http://schemas.openxmlformats.org/markup-compatibility/2006">
              <mc:Choice xmlns:v="urn:schemas-microsoft-com:vml" Requires="v">
                <p:oleObj spid="_x0000_s71694" name="Equation" r:id="rId5" imgW="1179360" imgH="447840" progId="Equation.3">
                  <p:embed/>
                </p:oleObj>
              </mc:Choice>
              <mc:Fallback>
                <p:oleObj name="Equation" r:id="rId5" imgW="1179360" imgH="4478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8238" y="3989388"/>
                        <a:ext cx="20796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5BE5D48F-6849-48F2-9011-0FAF3F4C66C3}"/>
              </a:ext>
            </a:extLst>
          </p:cNvPr>
          <p:cNvSpPr>
            <a:spLocks noGrp="1"/>
          </p:cNvSpPr>
          <p:nvPr>
            <p:ph type="title"/>
          </p:nvPr>
        </p:nvSpPr>
        <p:spPr/>
        <p:txBody>
          <a:bodyPr/>
          <a:lstStyle/>
          <a:p>
            <a:r>
              <a:rPr lang="en-US" altLang="en-US">
                <a:ea typeface="ＭＳ Ｐゴシック" panose="020B0600070205080204" pitchFamily="34" charset="-128"/>
              </a:rPr>
              <a:t>Regular equivalence</a:t>
            </a:r>
          </a:p>
        </p:txBody>
      </p:sp>
      <p:pic>
        <p:nvPicPr>
          <p:cNvPr id="72707" name="Content Placeholder 5">
            <a:extLst>
              <a:ext uri="{FF2B5EF4-FFF2-40B4-BE49-F238E27FC236}">
                <a16:creationId xmlns:a16="http://schemas.microsoft.com/office/drawing/2014/main" id="{9E201EC2-87E1-407E-8261-A666C86AFD9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25497" b="25497"/>
          <a:stretch>
            <a:fillRect/>
          </a:stretch>
        </p:blipFill>
        <p:spPr>
          <a:xfrm>
            <a:off x="7096125" y="1212850"/>
            <a:ext cx="3049588" cy="1552575"/>
          </a:xfrm>
        </p:spPr>
      </p:pic>
      <p:sp>
        <p:nvSpPr>
          <p:cNvPr id="72708" name="Slide Number Placeholder 3">
            <a:extLst>
              <a:ext uri="{FF2B5EF4-FFF2-40B4-BE49-F238E27FC236}">
                <a16:creationId xmlns:a16="http://schemas.microsoft.com/office/drawing/2014/main" id="{67D33888-47C5-4867-A86C-9DB9559724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61D9659-7E67-490F-AD88-C41F6C6D5718}" type="slidenum">
              <a:rPr lang="en-US" altLang="en-US" sz="1000">
                <a:solidFill>
                  <a:srgbClr val="161616"/>
                </a:solidFill>
              </a:rPr>
              <a:pPr/>
              <a:t>69</a:t>
            </a:fld>
            <a:endParaRPr lang="en-US" altLang="en-US" sz="1000">
              <a:solidFill>
                <a:srgbClr val="161616"/>
              </a:solidFill>
            </a:endParaRPr>
          </a:p>
        </p:txBody>
      </p:sp>
      <p:sp>
        <p:nvSpPr>
          <p:cNvPr id="72709" name="Content Placeholder 2">
            <a:extLst>
              <a:ext uri="{FF2B5EF4-FFF2-40B4-BE49-F238E27FC236}">
                <a16:creationId xmlns:a16="http://schemas.microsoft.com/office/drawing/2014/main" id="{385C04F1-7E84-4D2D-88EB-73F7D96655C3}"/>
              </a:ext>
            </a:extLst>
          </p:cNvPr>
          <p:cNvSpPr txBox="1">
            <a:spLocks/>
          </p:cNvSpPr>
          <p:nvPr/>
        </p:nvSpPr>
        <p:spPr bwMode="auto">
          <a:xfrm>
            <a:off x="661988" y="1446213"/>
            <a:ext cx="8831262" cy="449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3688" indent="-293688" algn="l" defTabSz="1282700">
              <a:spcBef>
                <a:spcPct val="20000"/>
              </a:spcBef>
              <a:buClr>
                <a:srgbClr val="3366FF"/>
              </a:buClr>
              <a:buSzPct val="80000"/>
              <a:buFont typeface="Wingdings" panose="05000000000000000000" pitchFamily="2" charset="2"/>
              <a:buChar char="l"/>
              <a:defRPr sz="2400" b="1">
                <a:solidFill>
                  <a:srgbClr val="161616"/>
                </a:solidFill>
                <a:latin typeface="Arial" panose="020B0604020202020204" pitchFamily="34" charset="0"/>
                <a:ea typeface="ＭＳ Ｐゴシック" panose="020B0600070205080204" pitchFamily="34" charset="-128"/>
              </a:defRPr>
            </a:lvl1pPr>
            <a:lvl2pPr marL="873125" indent="-388938" algn="l" defTabSz="1282700">
              <a:spcBef>
                <a:spcPct val="20000"/>
              </a:spcBef>
              <a:buClr>
                <a:srgbClr val="FFFF00"/>
              </a:buClr>
              <a:buSzPct val="115000"/>
              <a:buFont typeface="Wingdings" panose="05000000000000000000" pitchFamily="2" charset="2"/>
              <a:buChar char="§"/>
              <a:defRPr sz="2200">
                <a:solidFill>
                  <a:srgbClr val="161616"/>
                </a:solidFill>
                <a:latin typeface="Arial" panose="020B0604020202020204" pitchFamily="34" charset="0"/>
                <a:ea typeface="ＭＳ Ｐゴシック" panose="020B0600070205080204" pitchFamily="34" charset="-128"/>
              </a:defRPr>
            </a:lvl2pPr>
            <a:lvl3pPr marL="1252538" indent="-188913" algn="l" defTabSz="1282700">
              <a:spcBef>
                <a:spcPct val="20000"/>
              </a:spcBef>
              <a:buClr>
                <a:srgbClr val="3366FF"/>
              </a:buClr>
              <a:buSzPct val="80000"/>
              <a:buFont typeface="Wingdings" panose="05000000000000000000" pitchFamily="2" charset="2"/>
              <a:buChar char="ü"/>
              <a:defRPr sz="2000">
                <a:solidFill>
                  <a:srgbClr val="161616"/>
                </a:solidFill>
                <a:latin typeface="Arial" panose="020B0604020202020204" pitchFamily="34" charset="0"/>
                <a:ea typeface="ＭＳ Ｐゴシック" panose="020B0600070205080204" pitchFamily="34" charset="-128"/>
              </a:defRPr>
            </a:lvl3pPr>
            <a:lvl4pPr marL="1600200" indent="-228600" algn="l" defTabSz="1282700">
              <a:spcBef>
                <a:spcPct val="20000"/>
              </a:spcBef>
              <a:buClr>
                <a:srgbClr val="FFFF00"/>
              </a:buClr>
              <a:buSzPct val="115000"/>
              <a:buFont typeface="Courier New" panose="02070309020205020404" pitchFamily="49" charset="0"/>
              <a:buChar char="o"/>
              <a:defRPr sz="2000">
                <a:solidFill>
                  <a:srgbClr val="161616"/>
                </a:solidFill>
                <a:latin typeface="Arial" panose="020B0604020202020204" pitchFamily="34" charset="0"/>
                <a:ea typeface="ＭＳ Ｐゴシック" panose="020B0600070205080204" pitchFamily="34" charset="-128"/>
              </a:defRPr>
            </a:lvl4pPr>
            <a:lvl5pPr marL="2057400" indent="-228600" algn="l" defTabSz="1282700">
              <a:spcBef>
                <a:spcPct val="20000"/>
              </a:spcBef>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5pPr>
            <a:lvl6pPr marL="25146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6pPr>
            <a:lvl7pPr marL="29718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7pPr>
            <a:lvl8pPr marL="34290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8pPr>
            <a:lvl9pPr marL="3886200" indent="-228600" defTabSz="1282700" eaLnBrk="0" fontAlgn="base" hangingPunct="0">
              <a:spcBef>
                <a:spcPct val="20000"/>
              </a:spcBef>
              <a:spcAft>
                <a:spcPct val="0"/>
              </a:spcAft>
              <a:buClr>
                <a:srgbClr val="3366FF"/>
              </a:buClr>
              <a:buFont typeface="Lucida Grande"/>
              <a:buChar char="*"/>
              <a:defRPr sz="1600">
                <a:solidFill>
                  <a:srgbClr val="161616"/>
                </a:solidFill>
                <a:latin typeface="Arial" panose="020B0604020202020204" pitchFamily="34" charset="0"/>
                <a:ea typeface="ＭＳ Ｐゴシック" panose="020B0600070205080204" pitchFamily="34" charset="-128"/>
              </a:defRPr>
            </a:lvl9pPr>
          </a:lstStyle>
          <a:p>
            <a:r>
              <a:rPr lang="en-US" altLang="en-US"/>
              <a:t>New definition: Vertices i and j are similar, if i </a:t>
            </a:r>
          </a:p>
          <a:p>
            <a:pPr>
              <a:buFont typeface="Wingdings" panose="05000000000000000000" pitchFamily="2" charset="2"/>
              <a:buNone/>
            </a:pPr>
            <a:r>
              <a:rPr lang="en-US" altLang="en-US"/>
              <a:t>has a neighbor k that is itself similar to j:</a:t>
            </a:r>
          </a:p>
          <a:p>
            <a:pPr>
              <a:buFont typeface="Wingdings" panose="05000000000000000000" pitchFamily="2" charset="2"/>
              <a:buNone/>
            </a:pPr>
            <a:endParaRPr lang="en-US" altLang="en-US"/>
          </a:p>
          <a:p>
            <a:pPr>
              <a:buFont typeface="Wingdings" panose="05000000000000000000" pitchFamily="2" charset="2"/>
              <a:buNone/>
            </a:pPr>
            <a:endParaRPr lang="en-US" altLang="en-US"/>
          </a:p>
          <a:p>
            <a:r>
              <a:rPr lang="en-US" altLang="en-US"/>
              <a:t>Iterating again starting with σ=0, we get: </a:t>
            </a:r>
          </a:p>
          <a:p>
            <a:endParaRPr lang="en-US" altLang="en-US"/>
          </a:p>
          <a:p>
            <a:endParaRPr lang="en-US" altLang="en-US"/>
          </a:p>
          <a:p>
            <a:pPr lvl="1" algn="just"/>
            <a:r>
              <a:rPr lang="en-US" altLang="en-US"/>
              <a:t>The similarity of two nodes is basically the weighted sum of the number of the paths of different length that connected them</a:t>
            </a:r>
          </a:p>
          <a:p>
            <a:pPr lvl="2"/>
            <a:r>
              <a:rPr lang="en-US" altLang="en-US"/>
              <a:t>When α&lt;1, longer paths have smaller weight</a:t>
            </a:r>
          </a:p>
          <a:p>
            <a:endParaRPr lang="en-US" altLang="en-US"/>
          </a:p>
          <a:p>
            <a:endParaRPr lang="en-US" altLang="en-US"/>
          </a:p>
          <a:p>
            <a:endParaRPr lang="en-US" altLang="en-US"/>
          </a:p>
        </p:txBody>
      </p:sp>
      <p:graphicFrame>
        <p:nvGraphicFramePr>
          <p:cNvPr id="72710" name="Object 7">
            <a:extLst>
              <a:ext uri="{FF2B5EF4-FFF2-40B4-BE49-F238E27FC236}">
                <a16:creationId xmlns:a16="http://schemas.microsoft.com/office/drawing/2014/main" id="{0E78A434-2C39-4F59-93B9-FDB38EAF5A2D}"/>
              </a:ext>
            </a:extLst>
          </p:cNvPr>
          <p:cNvGraphicFramePr>
            <a:graphicFrameLocks noChangeAspect="1"/>
          </p:cNvGraphicFramePr>
          <p:nvPr/>
        </p:nvGraphicFramePr>
        <p:xfrm>
          <a:off x="2146300" y="2452688"/>
          <a:ext cx="3314700" cy="561975"/>
        </p:xfrm>
        <a:graphic>
          <a:graphicData uri="http://schemas.openxmlformats.org/presentationml/2006/ole">
            <mc:AlternateContent xmlns:mc="http://schemas.openxmlformats.org/markup-compatibility/2006">
              <mc:Choice xmlns:v="urn:schemas-microsoft-com:vml" Requires="v">
                <p:oleObj spid="_x0000_s72718" name="Equation" r:id="rId5" imgW="2157480" imgH="356400" progId="Equation.3">
                  <p:embed/>
                </p:oleObj>
              </mc:Choice>
              <mc:Fallback>
                <p:oleObj name="Equation" r:id="rId5" imgW="2157480" imgH="3564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6300" y="2452688"/>
                        <a:ext cx="33147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1" name="Object 8">
            <a:extLst>
              <a:ext uri="{FF2B5EF4-FFF2-40B4-BE49-F238E27FC236}">
                <a16:creationId xmlns:a16="http://schemas.microsoft.com/office/drawing/2014/main" id="{DC99450C-8AE7-412B-8388-407992F2D23C}"/>
              </a:ext>
            </a:extLst>
          </p:cNvPr>
          <p:cNvGraphicFramePr>
            <a:graphicFrameLocks noChangeAspect="1"/>
          </p:cNvGraphicFramePr>
          <p:nvPr/>
        </p:nvGraphicFramePr>
        <p:xfrm>
          <a:off x="3225800" y="3649663"/>
          <a:ext cx="2263775" cy="674687"/>
        </p:xfrm>
        <a:graphic>
          <a:graphicData uri="http://schemas.openxmlformats.org/presentationml/2006/ole">
            <mc:AlternateContent xmlns:mc="http://schemas.openxmlformats.org/markup-compatibility/2006">
              <mc:Choice xmlns:v="urn:schemas-microsoft-com:vml" Requires="v">
                <p:oleObj spid="_x0000_s72719" name="Equation" r:id="rId7" imgW="1526760" imgH="447840" progId="Equation.3">
                  <p:embed/>
                </p:oleObj>
              </mc:Choice>
              <mc:Fallback>
                <p:oleObj name="Equation" r:id="rId7" imgW="1526760" imgH="4478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5800" y="3649663"/>
                        <a:ext cx="22637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a:extLst>
              <a:ext uri="{FF2B5EF4-FFF2-40B4-BE49-F238E27FC236}">
                <a16:creationId xmlns:a16="http://schemas.microsoft.com/office/drawing/2014/main" id="{383C9F9A-2215-49AE-B395-57B4A7A39E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6313" y="1031875"/>
            <a:ext cx="324167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le 1">
            <a:extLst>
              <a:ext uri="{FF2B5EF4-FFF2-40B4-BE49-F238E27FC236}">
                <a16:creationId xmlns:a16="http://schemas.microsoft.com/office/drawing/2014/main" id="{1BF1239A-B147-4C9D-8C29-7EA0F15256CC}"/>
              </a:ext>
            </a:extLst>
          </p:cNvPr>
          <p:cNvSpPr>
            <a:spLocks noGrp="1"/>
          </p:cNvSpPr>
          <p:nvPr>
            <p:ph type="title"/>
          </p:nvPr>
        </p:nvSpPr>
        <p:spPr/>
        <p:txBody>
          <a:bodyPr/>
          <a:lstStyle/>
          <a:p>
            <a:r>
              <a:rPr lang="en-US" altLang="en-US">
                <a:ea typeface="ＭＳ Ｐゴシック" panose="020B0600070205080204" pitchFamily="34" charset="-128"/>
              </a:rPr>
              <a:t>Eigenvector centrality for directed networks</a:t>
            </a:r>
          </a:p>
        </p:txBody>
      </p:sp>
      <p:sp>
        <p:nvSpPr>
          <p:cNvPr id="9220" name="Content Placeholder 2">
            <a:extLst>
              <a:ext uri="{FF2B5EF4-FFF2-40B4-BE49-F238E27FC236}">
                <a16:creationId xmlns:a16="http://schemas.microsoft.com/office/drawing/2014/main" id="{E2EB75AC-0730-4487-8584-5445BF095FA3}"/>
              </a:ext>
            </a:extLst>
          </p:cNvPr>
          <p:cNvSpPr>
            <a:spLocks noGrp="1"/>
          </p:cNvSpPr>
          <p:nvPr>
            <p:ph idx="1"/>
          </p:nvPr>
        </p:nvSpPr>
        <p:spPr/>
        <p:txBody>
          <a:bodyPr/>
          <a:lstStyle/>
          <a:p>
            <a:r>
              <a:rPr lang="en-US" altLang="en-US">
                <a:ea typeface="ＭＳ Ｐゴシック" panose="020B0600070205080204" pitchFamily="34" charset="-128"/>
              </a:rPr>
              <a:t>What is the eigenvector centrality of A ? </a:t>
            </a:r>
          </a:p>
          <a:p>
            <a:pPr lvl="1"/>
            <a:r>
              <a:rPr lang="en-US" altLang="en-US">
                <a:ea typeface="ＭＳ Ｐゴシック" panose="020B0600070205080204" pitchFamily="34" charset="-128"/>
              </a:rPr>
              <a:t>Of B ?</a:t>
            </a:r>
          </a:p>
        </p:txBody>
      </p:sp>
      <p:sp>
        <p:nvSpPr>
          <p:cNvPr id="9221" name="Slide Number Placeholder 3">
            <a:extLst>
              <a:ext uri="{FF2B5EF4-FFF2-40B4-BE49-F238E27FC236}">
                <a16:creationId xmlns:a16="http://schemas.microsoft.com/office/drawing/2014/main" id="{8F5FD0B2-5798-49FA-860B-5CA8C4291A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017A7253-D583-49FE-8A0B-48ED11000B26}" type="slidenum">
              <a:rPr lang="en-US" altLang="en-US" sz="1000">
                <a:solidFill>
                  <a:srgbClr val="161616"/>
                </a:solidFill>
              </a:rPr>
              <a:pPr/>
              <a:t>7</a:t>
            </a:fld>
            <a:endParaRPr lang="en-US" altLang="en-US" sz="1000">
              <a:solidFill>
                <a:srgbClr val="161616"/>
              </a:solidFill>
            </a:endParaRPr>
          </a:p>
        </p:txBody>
      </p:sp>
      <p:sp>
        <p:nvSpPr>
          <p:cNvPr id="6" name="TextBox 5">
            <a:extLst>
              <a:ext uri="{FF2B5EF4-FFF2-40B4-BE49-F238E27FC236}">
                <a16:creationId xmlns:a16="http://schemas.microsoft.com/office/drawing/2014/main" id="{D7564C7C-BBCD-4DE3-9E31-14BA6143E4BE}"/>
              </a:ext>
            </a:extLst>
          </p:cNvPr>
          <p:cNvSpPr txBox="1">
            <a:spLocks noChangeArrowheads="1"/>
          </p:cNvSpPr>
          <p:nvPr/>
        </p:nvSpPr>
        <p:spPr bwMode="auto">
          <a:xfrm>
            <a:off x="0" y="3795713"/>
            <a:ext cx="7956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Only vertices that are in a strongly connected component</a:t>
            </a:r>
          </a:p>
          <a:p>
            <a:r>
              <a:rPr lang="en-US" altLang="en-US"/>
              <a:t>of two or more vertices, or the out-component of such</a:t>
            </a:r>
          </a:p>
          <a:p>
            <a:r>
              <a:rPr lang="en-US" altLang="en-US"/>
              <a:t>a component can have non-zero eigenvector centrality.</a:t>
            </a:r>
          </a:p>
        </p:txBody>
      </p:sp>
      <p:sp>
        <p:nvSpPr>
          <p:cNvPr id="7" name="TextBox 6">
            <a:extLst>
              <a:ext uri="{FF2B5EF4-FFF2-40B4-BE49-F238E27FC236}">
                <a16:creationId xmlns:a16="http://schemas.microsoft.com/office/drawing/2014/main" id="{8E161996-E346-41EA-840D-77399F436967}"/>
              </a:ext>
            </a:extLst>
          </p:cNvPr>
          <p:cNvSpPr txBox="1">
            <a:spLocks noChangeArrowheads="1"/>
          </p:cNvSpPr>
          <p:nvPr/>
        </p:nvSpPr>
        <p:spPr bwMode="auto">
          <a:xfrm>
            <a:off x="192088" y="5249863"/>
            <a:ext cx="8464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r>
              <a:rPr lang="en-US" altLang="en-US"/>
              <a:t>In acyclic graphs eigenvector centrality is completely useless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A3E1E189-BC10-46BF-8F1C-858099F4837C}"/>
              </a:ext>
            </a:extLst>
          </p:cNvPr>
          <p:cNvSpPr>
            <a:spLocks noGrp="1"/>
          </p:cNvSpPr>
          <p:nvPr>
            <p:ph type="title"/>
          </p:nvPr>
        </p:nvSpPr>
        <p:spPr/>
        <p:txBody>
          <a:bodyPr/>
          <a:lstStyle/>
          <a:p>
            <a:r>
              <a:rPr lang="en-US" altLang="en-US">
                <a:ea typeface="ＭＳ Ｐゴシック" panose="020B0600070205080204" pitchFamily="34" charset="-128"/>
              </a:rPr>
              <a:t>Regular equivalence</a:t>
            </a:r>
          </a:p>
        </p:txBody>
      </p:sp>
      <p:sp>
        <p:nvSpPr>
          <p:cNvPr id="73731" name="Content Placeholder 2">
            <a:extLst>
              <a:ext uri="{FF2B5EF4-FFF2-40B4-BE49-F238E27FC236}">
                <a16:creationId xmlns:a16="http://schemas.microsoft.com/office/drawing/2014/main" id="{C2F2D995-A664-40C5-9B35-BB5EAFC571F3}"/>
              </a:ext>
            </a:extLst>
          </p:cNvPr>
          <p:cNvSpPr>
            <a:spLocks noGrp="1"/>
          </p:cNvSpPr>
          <p:nvPr>
            <p:ph idx="1"/>
          </p:nvPr>
        </p:nvSpPr>
        <p:spPr/>
        <p:txBody>
          <a:bodyPr/>
          <a:lstStyle/>
          <a:p>
            <a:pPr algn="just"/>
            <a:r>
              <a:rPr lang="en-US" altLang="en-US">
                <a:ea typeface="ＭＳ Ｐゴシック" panose="020B0600070205080204" pitchFamily="34" charset="-128"/>
              </a:rPr>
              <a:t>The definition above inherently gives high similarity value to nodes with high degree (the summation includes more non-zero terms)</a:t>
            </a:r>
          </a:p>
          <a:p>
            <a:pPr lvl="1" algn="just"/>
            <a:r>
              <a:rPr lang="en-US" altLang="en-US">
                <a:ea typeface="ＭＳ Ｐゴシック" panose="020B0600070205080204" pitchFamily="34" charset="-128"/>
              </a:rPr>
              <a:t>Hence, in order to avoid this bias which is not always wanted we can divide with the degree of the node:</a:t>
            </a:r>
          </a:p>
          <a:p>
            <a:pPr lvl="1" algn="just"/>
            <a:endParaRPr lang="en-US" altLang="en-US">
              <a:ea typeface="ＭＳ Ｐゴシック" panose="020B0600070205080204" pitchFamily="34" charset="-128"/>
            </a:endParaRP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Another variations could force the additive term δ</a:t>
            </a:r>
            <a:r>
              <a:rPr lang="en-US" altLang="en-US" baseline="-25000">
                <a:ea typeface="ＭＳ Ｐゴシック" panose="020B0600070205080204" pitchFamily="34" charset="-128"/>
              </a:rPr>
              <a:t>ij</a:t>
            </a:r>
            <a:r>
              <a:rPr lang="en-US" altLang="en-US">
                <a:ea typeface="ＭＳ Ｐゴシック" panose="020B0600070205080204" pitchFamily="34" charset="-128"/>
              </a:rPr>
              <a:t> have non-diagonal elements as well</a:t>
            </a:r>
          </a:p>
          <a:p>
            <a:pPr lvl="1" algn="just"/>
            <a:r>
              <a:rPr lang="en-US" altLang="en-US">
                <a:ea typeface="ＭＳ Ｐゴシック" panose="020B0600070205080204" pitchFamily="34" charset="-128"/>
              </a:rPr>
              <a:t>Nodes might have similarity based on other (non-network) information</a:t>
            </a:r>
          </a:p>
        </p:txBody>
      </p:sp>
      <p:sp>
        <p:nvSpPr>
          <p:cNvPr id="73732" name="Slide Number Placeholder 3">
            <a:extLst>
              <a:ext uri="{FF2B5EF4-FFF2-40B4-BE49-F238E27FC236}">
                <a16:creationId xmlns:a16="http://schemas.microsoft.com/office/drawing/2014/main" id="{A474F9CF-8A7F-46E8-9092-50448E83D4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49014674-9C98-44CB-BC87-95A1ED069628}" type="slidenum">
              <a:rPr lang="en-US" altLang="en-US" sz="1000">
                <a:solidFill>
                  <a:srgbClr val="161616"/>
                </a:solidFill>
              </a:rPr>
              <a:pPr/>
              <a:t>70</a:t>
            </a:fld>
            <a:endParaRPr lang="en-US" altLang="en-US" sz="1000">
              <a:solidFill>
                <a:srgbClr val="161616"/>
              </a:solidFill>
            </a:endParaRPr>
          </a:p>
        </p:txBody>
      </p:sp>
      <p:graphicFrame>
        <p:nvGraphicFramePr>
          <p:cNvPr id="73733" name="Object 5">
            <a:extLst>
              <a:ext uri="{FF2B5EF4-FFF2-40B4-BE49-F238E27FC236}">
                <a16:creationId xmlns:a16="http://schemas.microsoft.com/office/drawing/2014/main" id="{7B6666EE-4BF0-4BD3-9915-05D0DFF6AFDE}"/>
              </a:ext>
            </a:extLst>
          </p:cNvPr>
          <p:cNvGraphicFramePr>
            <a:graphicFrameLocks noChangeAspect="1"/>
          </p:cNvGraphicFramePr>
          <p:nvPr/>
        </p:nvGraphicFramePr>
        <p:xfrm>
          <a:off x="2636838" y="3435350"/>
          <a:ext cx="5272087" cy="658813"/>
        </p:xfrm>
        <a:graphic>
          <a:graphicData uri="http://schemas.openxmlformats.org/presentationml/2006/ole">
            <mc:AlternateContent xmlns:mc="http://schemas.openxmlformats.org/markup-compatibility/2006">
              <mc:Choice xmlns:v="urn:schemas-microsoft-com:vml" Requires="v">
                <p:oleObj spid="_x0000_s73737" name="Equation" r:id="rId3" imgW="3446640" imgH="420480" progId="Equation.3">
                  <p:embed/>
                </p:oleObj>
              </mc:Choice>
              <mc:Fallback>
                <p:oleObj name="Equation" r:id="rId3" imgW="3446640" imgH="420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3435350"/>
                        <a:ext cx="527208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90F1AA97-935B-4B4E-A27B-706840A6529B}"/>
              </a:ext>
            </a:extLst>
          </p:cNvPr>
          <p:cNvSpPr>
            <a:spLocks noGrp="1"/>
          </p:cNvSpPr>
          <p:nvPr>
            <p:ph type="title"/>
          </p:nvPr>
        </p:nvSpPr>
        <p:spPr/>
        <p:txBody>
          <a:bodyPr/>
          <a:lstStyle/>
          <a:p>
            <a:r>
              <a:rPr lang="en-US" altLang="en-US">
                <a:ea typeface="ＭＳ Ｐゴシック" panose="020B0600070205080204" pitchFamily="34" charset="-128"/>
              </a:rPr>
              <a:t>Homophily and assortative mixing</a:t>
            </a:r>
          </a:p>
        </p:txBody>
      </p:sp>
      <p:sp>
        <p:nvSpPr>
          <p:cNvPr id="181250" name="Content Placeholder 2">
            <a:extLst>
              <a:ext uri="{FF2B5EF4-FFF2-40B4-BE49-F238E27FC236}">
                <a16:creationId xmlns:a16="http://schemas.microsoft.com/office/drawing/2014/main" id="{94752443-D607-4B09-9CE7-F69F404DE2AC}"/>
              </a:ext>
            </a:extLst>
          </p:cNvPr>
          <p:cNvSpPr>
            <a:spLocks noGrp="1"/>
          </p:cNvSpPr>
          <p:nvPr>
            <p:ph idx="1"/>
          </p:nvPr>
        </p:nvSpPr>
        <p:spPr/>
        <p:txBody>
          <a:bodyPr/>
          <a:lstStyle/>
          <a:p>
            <a:pPr algn="just">
              <a:buFont typeface="Wingdings" charset="0"/>
              <a:buChar char="l"/>
              <a:defRPr/>
            </a:pPr>
            <a:r>
              <a:rPr lang="en-US" dirty="0">
                <a:ea typeface="ＭＳ Ｐゴシック" charset="0"/>
                <a:cs typeface="ＭＳ Ｐゴシック" charset="0"/>
              </a:rPr>
              <a:t>People tend to associate with others whom they perceive as being similar to themselves in some ways</a:t>
            </a:r>
          </a:p>
          <a:p>
            <a:pPr lvl="1" algn="just">
              <a:buFont typeface="Wingdings" charset="0"/>
              <a:buChar char="§"/>
              <a:defRPr/>
            </a:pPr>
            <a:r>
              <a:rPr lang="en-US" u="sng" dirty="0" err="1">
                <a:ea typeface="ＭＳ Ｐゴシック" charset="0"/>
                <a:cs typeface="ＭＳ Ｐゴシック" charset="0"/>
              </a:rPr>
              <a:t>Homophily</a:t>
            </a:r>
            <a:r>
              <a:rPr lang="en-US" u="sng" dirty="0">
                <a:ea typeface="ＭＳ Ｐゴシック" charset="0"/>
                <a:cs typeface="ＭＳ Ｐゴシック" charset="0"/>
              </a:rPr>
              <a:t> or </a:t>
            </a:r>
            <a:r>
              <a:rPr lang="en-US" u="sng" dirty="0" err="1">
                <a:ea typeface="ＭＳ Ｐゴシック" charset="0"/>
                <a:cs typeface="ＭＳ Ｐゴシック" charset="0"/>
              </a:rPr>
              <a:t>assortative</a:t>
            </a:r>
            <a:r>
              <a:rPr lang="en-US" u="sng" dirty="0">
                <a:ea typeface="ＭＳ Ｐゴシック" charset="0"/>
                <a:cs typeface="ＭＳ Ｐゴシック" charset="0"/>
              </a:rPr>
              <a:t> mixing</a:t>
            </a:r>
          </a:p>
          <a:p>
            <a:pPr lvl="1" algn="just">
              <a:buFont typeface="Wingdings" charset="0"/>
              <a:buChar char="§"/>
              <a:defRPr/>
            </a:pPr>
            <a:r>
              <a:rPr lang="en-US" dirty="0">
                <a:ea typeface="ＭＳ Ｐゴシック" charset="0"/>
                <a:cs typeface="ＭＳ Ｐゴシック" charset="0"/>
              </a:rPr>
              <a:t>Figure presents the friendships in a high school </a:t>
            </a:r>
          </a:p>
          <a:p>
            <a:pPr lvl="2" algn="just">
              <a:buFont typeface="Wingdings" charset="0"/>
              <a:buChar char="ü"/>
              <a:defRPr/>
            </a:pPr>
            <a:r>
              <a:rPr lang="en-US" dirty="0">
                <a:ea typeface="ＭＳ Ｐゴシック" charset="0"/>
                <a:cs typeface="ＭＳ Ｐゴシック" charset="0"/>
              </a:rPr>
              <a:t>Nodes are annotated with regards to their race</a:t>
            </a:r>
          </a:p>
          <a:p>
            <a:pPr lvl="2" algn="just">
              <a:buFont typeface="Wingdings" charset="0"/>
              <a:buChar char="ü"/>
              <a:defRPr/>
            </a:pPr>
            <a:endParaRPr lang="en-US" dirty="0">
              <a:ea typeface="ＭＳ Ｐゴシック" charset="0"/>
              <a:cs typeface="ＭＳ Ｐゴシック" charset="0"/>
            </a:endParaRPr>
          </a:p>
          <a:p>
            <a:pPr algn="just">
              <a:buFont typeface="Wingdings" charset="0"/>
              <a:buChar char="l"/>
              <a:defRPr/>
            </a:pPr>
            <a:r>
              <a:rPr lang="en-US" dirty="0" err="1">
                <a:ea typeface="ＭＳ Ｐゴシック" charset="0"/>
                <a:cs typeface="ＭＳ Ｐゴシック" charset="0"/>
              </a:rPr>
              <a:t>Disassortative</a:t>
            </a:r>
            <a:r>
              <a:rPr lang="en-US" dirty="0">
                <a:ea typeface="ＭＳ Ｐゴシック" charset="0"/>
                <a:cs typeface="ＭＳ Ｐゴシック" charset="0"/>
              </a:rPr>
              <a:t> mixing is also </a:t>
            </a:r>
          </a:p>
          <a:p>
            <a:pPr marL="0" indent="0" algn="just">
              <a:buFont typeface="Wingdings" charset="0"/>
              <a:buNone/>
              <a:defRPr/>
            </a:pPr>
            <a:r>
              <a:rPr lang="en-US" dirty="0">
                <a:ea typeface="ＭＳ Ｐゴシック" charset="0"/>
                <a:cs typeface="ＭＳ Ｐゴシック" charset="0"/>
              </a:rPr>
              <a:t>possible </a:t>
            </a:r>
          </a:p>
          <a:p>
            <a:pPr lvl="1" algn="just">
              <a:buFont typeface="Wingdings" charset="0"/>
              <a:buChar char="§"/>
              <a:defRPr/>
            </a:pPr>
            <a:r>
              <a:rPr lang="en-US" dirty="0">
                <a:ea typeface="ＭＳ Ｐゴシック" charset="0"/>
                <a:cs typeface="ＭＳ Ｐゴシック" charset="0"/>
              </a:rPr>
              <a:t>E.g., sexual partnerships</a:t>
            </a:r>
          </a:p>
          <a:p>
            <a:pPr lvl="1" algn="just">
              <a:buFont typeface="Wingdings" charset="0"/>
              <a:buChar char="§"/>
              <a:defRPr/>
            </a:pPr>
            <a:endParaRPr lang="en-US" dirty="0">
              <a:ea typeface="ＭＳ Ｐゴシック" charset="0"/>
              <a:cs typeface="ＭＳ Ｐゴシック" charset="0"/>
            </a:endParaRPr>
          </a:p>
          <a:p>
            <a:pPr lvl="1" algn="just">
              <a:buFont typeface="Wingdings" charset="0"/>
              <a:buChar char="§"/>
              <a:defRPr/>
            </a:pPr>
            <a:endParaRPr lang="en-US" u="sng" dirty="0">
              <a:ea typeface="ＭＳ Ｐゴシック" charset="0"/>
              <a:cs typeface="ＭＳ Ｐゴシック" charset="0"/>
            </a:endParaRPr>
          </a:p>
          <a:p>
            <a:pPr algn="just">
              <a:buFont typeface="Wingdings" charset="0"/>
              <a:buChar char="l"/>
              <a:defRPr/>
            </a:pPr>
            <a:endParaRPr lang="en-US" dirty="0">
              <a:ea typeface="ＭＳ Ｐゴシック" charset="0"/>
              <a:cs typeface="ＭＳ Ｐゴシック" charset="0"/>
            </a:endParaRPr>
          </a:p>
        </p:txBody>
      </p:sp>
      <p:sp>
        <p:nvSpPr>
          <p:cNvPr id="74756" name="Slide Number Placeholder 3">
            <a:extLst>
              <a:ext uri="{FF2B5EF4-FFF2-40B4-BE49-F238E27FC236}">
                <a16:creationId xmlns:a16="http://schemas.microsoft.com/office/drawing/2014/main" id="{4522B4FB-7C52-4550-BD65-05464EC6DC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F8447E8-5F42-461F-9021-92DCA87045B9}" type="slidenum">
              <a:rPr lang="en-US" altLang="en-US" sz="1000">
                <a:solidFill>
                  <a:srgbClr val="161616"/>
                </a:solidFill>
              </a:rPr>
              <a:pPr/>
              <a:t>71</a:t>
            </a:fld>
            <a:endParaRPr lang="en-US" altLang="en-US" sz="1000">
              <a:solidFill>
                <a:srgbClr val="161616"/>
              </a:solidFill>
            </a:endParaRPr>
          </a:p>
        </p:txBody>
      </p:sp>
      <p:pic>
        <p:nvPicPr>
          <p:cNvPr id="74757" name="Picture 1">
            <a:extLst>
              <a:ext uri="{FF2B5EF4-FFF2-40B4-BE49-F238E27FC236}">
                <a16:creationId xmlns:a16="http://schemas.microsoft.com/office/drawing/2014/main" id="{988399E7-1CE3-44A9-9280-D4181390EA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0975" y="3527425"/>
            <a:ext cx="54102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B295D7ED-F555-46EB-98EF-21FE59EC93A2}"/>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75779" name="Content Placeholder 2">
            <a:extLst>
              <a:ext uri="{FF2B5EF4-FFF2-40B4-BE49-F238E27FC236}">
                <a16:creationId xmlns:a16="http://schemas.microsoft.com/office/drawing/2014/main" id="{414C066F-E91C-451D-9FCC-A308E18D6B82}"/>
              </a:ext>
            </a:extLst>
          </p:cNvPr>
          <p:cNvSpPr>
            <a:spLocks noGrp="1"/>
          </p:cNvSpPr>
          <p:nvPr>
            <p:ph idx="1"/>
          </p:nvPr>
        </p:nvSpPr>
        <p:spPr/>
        <p:txBody>
          <a:bodyPr/>
          <a:lstStyle/>
          <a:p>
            <a:pPr algn="just"/>
            <a:r>
              <a:rPr lang="en-US" altLang="en-US">
                <a:ea typeface="ＭＳ Ｐゴシック" panose="020B0600070205080204" pitchFamily="34" charset="-128"/>
              </a:rPr>
              <a:t>Consider a network where each vertex is classified according to a </a:t>
            </a:r>
            <a:r>
              <a:rPr lang="en-US" altLang="en-US" i="1">
                <a:ea typeface="ＭＳ Ｐゴシック" panose="020B0600070205080204" pitchFamily="34" charset="-128"/>
              </a:rPr>
              <a:t>discrete</a:t>
            </a:r>
            <a:r>
              <a:rPr lang="en-US" altLang="en-US">
                <a:ea typeface="ＭＳ Ｐゴシック" panose="020B0600070205080204" pitchFamily="34" charset="-128"/>
              </a:rPr>
              <a:t> characteristic, that can take a finite number of values</a:t>
            </a:r>
          </a:p>
          <a:p>
            <a:pPr lvl="1" algn="just"/>
            <a:r>
              <a:rPr lang="en-US" altLang="en-US">
                <a:ea typeface="ＭＳ Ｐゴシック" panose="020B0600070205080204" pitchFamily="34" charset="-128"/>
              </a:rPr>
              <a:t>E.g., race, nationality, etc.</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We find the number of edges that run between vertices of the same type and we subtract it from the fraction of such edges that we would expect to find if edges where placed at random (i.e., without regard for the vertex type)</a:t>
            </a:r>
          </a:p>
          <a:p>
            <a:pPr lvl="1" algn="just"/>
            <a:r>
              <a:rPr lang="en-US" altLang="en-US">
                <a:ea typeface="ＭＳ Ｐゴシック" panose="020B0600070205080204" pitchFamily="34" charset="-128"/>
              </a:rPr>
              <a:t>If the result is significantly positive </a:t>
            </a:r>
            <a:r>
              <a:rPr lang="en-US" altLang="en-US">
                <a:ea typeface="ＭＳ Ｐゴシック" panose="020B0600070205080204" pitchFamily="34" charset="-128"/>
                <a:sym typeface="Wingdings" panose="05000000000000000000" pitchFamily="2" charset="2"/>
              </a:rPr>
              <a:t> assortativity mixing is present</a:t>
            </a:r>
          </a:p>
          <a:p>
            <a:pPr lvl="1" algn="just"/>
            <a:r>
              <a:rPr lang="en-US" altLang="en-US">
                <a:ea typeface="ＭＳ Ｐゴシック" panose="020B0600070205080204" pitchFamily="34" charset="-128"/>
                <a:sym typeface="Wingdings" panose="05000000000000000000" pitchFamily="2" charset="2"/>
              </a:rPr>
              <a:t>If the result is significantly negative  disassortativity mixing is present</a:t>
            </a:r>
            <a:endParaRPr lang="en-US" altLang="en-US">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CDF8EB6B-70EB-4B88-8D17-D88B2CBEAC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903DFB4F-A60E-4E1F-9499-BE7348E80B8E}" type="slidenum">
              <a:rPr lang="en-US" altLang="en-US" sz="1000">
                <a:solidFill>
                  <a:srgbClr val="161616"/>
                </a:solidFill>
              </a:rPr>
              <a:pPr/>
              <a:t>72</a:t>
            </a:fld>
            <a:endParaRPr lang="en-US" altLang="en-US" sz="1000">
              <a:solidFill>
                <a:srgbClr val="16161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B9BCF85D-B0D0-49C6-8657-F28BCBA0284F}"/>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76803" name="Content Placeholder 2">
            <a:extLst>
              <a:ext uri="{FF2B5EF4-FFF2-40B4-BE49-F238E27FC236}">
                <a16:creationId xmlns:a16="http://schemas.microsoft.com/office/drawing/2014/main" id="{C9B620CA-AA16-450A-B3AE-2B12365F3BF9}"/>
              </a:ext>
            </a:extLst>
          </p:cNvPr>
          <p:cNvSpPr>
            <a:spLocks noGrp="1"/>
          </p:cNvSpPr>
          <p:nvPr>
            <p:ph idx="1"/>
          </p:nvPr>
        </p:nvSpPr>
        <p:spPr/>
        <p:txBody>
          <a:bodyPr/>
          <a:lstStyle/>
          <a:p>
            <a:r>
              <a:rPr lang="en-US" altLang="en-US">
                <a:ea typeface="ＭＳ Ｐゴシック" panose="020B0600070205080204" pitchFamily="34" charset="-128"/>
              </a:rPr>
              <a:t>Let c</a:t>
            </a:r>
            <a:r>
              <a:rPr lang="en-US" altLang="en-US" baseline="-25000">
                <a:ea typeface="ＭＳ Ｐゴシック" panose="020B0600070205080204" pitchFamily="34" charset="-128"/>
              </a:rPr>
              <a:t>i</a:t>
            </a:r>
            <a:r>
              <a:rPr lang="en-US" altLang="en-US">
                <a:ea typeface="ＭＳ Ｐゴシック" panose="020B0600070205080204" pitchFamily="34" charset="-128"/>
              </a:rPr>
              <a:t> be the class of vertex i and let n</a:t>
            </a:r>
            <a:r>
              <a:rPr lang="en-US" altLang="en-US" baseline="-25000">
                <a:ea typeface="ＭＳ Ｐゴシック" panose="020B0600070205080204" pitchFamily="34" charset="-128"/>
              </a:rPr>
              <a:t>c</a:t>
            </a:r>
            <a:r>
              <a:rPr lang="en-US" altLang="en-US">
                <a:ea typeface="ＭＳ Ｐゴシック" panose="020B0600070205080204" pitchFamily="34" charset="-128"/>
              </a:rPr>
              <a:t> possible classes </a:t>
            </a:r>
          </a:p>
          <a:p>
            <a:pPr lvl="1"/>
            <a:r>
              <a:rPr lang="en-US" altLang="en-US">
                <a:ea typeface="ＭＳ Ｐゴシック" panose="020B0600070205080204" pitchFamily="34" charset="-128"/>
              </a:rPr>
              <a:t>The total number of edges connecting two vertices belonging to the same class is given by:</a:t>
            </a:r>
          </a:p>
          <a:p>
            <a:pPr lvl="1"/>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expected number of edges between same type vertices is given by:</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Taking the difference of the above quantities we get:</a:t>
            </a:r>
          </a:p>
        </p:txBody>
      </p:sp>
      <p:sp>
        <p:nvSpPr>
          <p:cNvPr id="76804" name="Slide Number Placeholder 3">
            <a:extLst>
              <a:ext uri="{FF2B5EF4-FFF2-40B4-BE49-F238E27FC236}">
                <a16:creationId xmlns:a16="http://schemas.microsoft.com/office/drawing/2014/main" id="{9D0E883F-6984-437F-83C1-D1AA5D2CE14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3A88FC3D-3EDB-46A7-8796-9B0ACCBFB819}" type="slidenum">
              <a:rPr lang="en-US" altLang="en-US" sz="1000">
                <a:solidFill>
                  <a:srgbClr val="161616"/>
                </a:solidFill>
              </a:rPr>
              <a:pPr/>
              <a:t>73</a:t>
            </a:fld>
            <a:endParaRPr lang="en-US" altLang="en-US" sz="1000">
              <a:solidFill>
                <a:srgbClr val="161616"/>
              </a:solidFill>
            </a:endParaRPr>
          </a:p>
        </p:txBody>
      </p:sp>
      <p:graphicFrame>
        <p:nvGraphicFramePr>
          <p:cNvPr id="76805" name="Object 4">
            <a:extLst>
              <a:ext uri="{FF2B5EF4-FFF2-40B4-BE49-F238E27FC236}">
                <a16:creationId xmlns:a16="http://schemas.microsoft.com/office/drawing/2014/main" id="{688D87A9-DB0B-42D6-B3AD-E18BF95624AC}"/>
              </a:ext>
            </a:extLst>
          </p:cNvPr>
          <p:cNvGraphicFramePr>
            <a:graphicFrameLocks noChangeAspect="1"/>
          </p:cNvGraphicFramePr>
          <p:nvPr/>
        </p:nvGraphicFramePr>
        <p:xfrm>
          <a:off x="3514725" y="2747963"/>
          <a:ext cx="2566988" cy="611187"/>
        </p:xfrm>
        <a:graphic>
          <a:graphicData uri="http://schemas.openxmlformats.org/presentationml/2006/ole">
            <mc:AlternateContent xmlns:mc="http://schemas.openxmlformats.org/markup-compatibility/2006">
              <mc:Choice xmlns:v="urn:schemas-microsoft-com:vml" Requires="v">
                <p:oleObj spid="_x0000_s76817" name="Equation" r:id="rId3" imgW="1901520" imgH="447840" progId="Equation.3">
                  <p:embed/>
                </p:oleObj>
              </mc:Choice>
              <mc:Fallback>
                <p:oleObj name="Equation" r:id="rId3" imgW="1901520" imgH="447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2747963"/>
                        <a:ext cx="256698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5">
            <a:extLst>
              <a:ext uri="{FF2B5EF4-FFF2-40B4-BE49-F238E27FC236}">
                <a16:creationId xmlns:a16="http://schemas.microsoft.com/office/drawing/2014/main" id="{C5F7D0DD-8FA5-4D5E-8425-C835E10CE166}"/>
              </a:ext>
            </a:extLst>
          </p:cNvPr>
          <p:cNvGraphicFramePr>
            <a:graphicFrameLocks noChangeAspect="1"/>
          </p:cNvGraphicFramePr>
          <p:nvPr/>
        </p:nvGraphicFramePr>
        <p:xfrm>
          <a:off x="4094163" y="3870325"/>
          <a:ext cx="1733550" cy="782638"/>
        </p:xfrm>
        <a:graphic>
          <a:graphicData uri="http://schemas.openxmlformats.org/presentationml/2006/ole">
            <mc:AlternateContent xmlns:mc="http://schemas.openxmlformats.org/markup-compatibility/2006">
              <mc:Choice xmlns:v="urn:schemas-microsoft-com:vml" Requires="v">
                <p:oleObj spid="_x0000_s76818" name="Equation" r:id="rId5" imgW="1032840" imgH="456840" progId="Equation.3">
                  <p:embed/>
                </p:oleObj>
              </mc:Choice>
              <mc:Fallback>
                <p:oleObj name="Equation" r:id="rId5" imgW="1032840" imgH="4568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4163" y="3870325"/>
                        <a:ext cx="17335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7" name="Object 6">
            <a:extLst>
              <a:ext uri="{FF2B5EF4-FFF2-40B4-BE49-F238E27FC236}">
                <a16:creationId xmlns:a16="http://schemas.microsoft.com/office/drawing/2014/main" id="{2BA4F0B2-4004-4FBC-AE6E-8923FBEA2A63}"/>
              </a:ext>
            </a:extLst>
          </p:cNvPr>
          <p:cNvGraphicFramePr>
            <a:graphicFrameLocks noChangeAspect="1"/>
          </p:cNvGraphicFramePr>
          <p:nvPr/>
        </p:nvGraphicFramePr>
        <p:xfrm>
          <a:off x="2536825" y="5291138"/>
          <a:ext cx="4743450" cy="628650"/>
        </p:xfrm>
        <a:graphic>
          <a:graphicData uri="http://schemas.openxmlformats.org/presentationml/2006/ole">
            <mc:AlternateContent xmlns:mc="http://schemas.openxmlformats.org/markup-compatibility/2006">
              <mc:Choice xmlns:v="urn:schemas-microsoft-com:vml" Requires="v">
                <p:oleObj spid="_x0000_s76819" name="Equation" r:id="rId7" imgW="3529080" imgH="456840" progId="Equation.3">
                  <p:embed/>
                </p:oleObj>
              </mc:Choice>
              <mc:Fallback>
                <p:oleObj name="Equation" r:id="rId7" imgW="3529080" imgH="4568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6825" y="5291138"/>
                        <a:ext cx="47434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501F904B-74BB-4078-822A-AE13241C8021}"/>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3" name="Content Placeholder 2">
            <a:extLst>
              <a:ext uri="{FF2B5EF4-FFF2-40B4-BE49-F238E27FC236}">
                <a16:creationId xmlns:a16="http://schemas.microsoft.com/office/drawing/2014/main" id="{F283195A-ACA6-4F65-A13A-9FFEF679E582}"/>
              </a:ext>
            </a:extLst>
          </p:cNvPr>
          <p:cNvSpPr>
            <a:spLocks noGrp="1"/>
          </p:cNvSpPr>
          <p:nvPr>
            <p:ph idx="1"/>
          </p:nvPr>
        </p:nvSpPr>
        <p:spPr/>
        <p:txBody>
          <a:bodyPr/>
          <a:lstStyle/>
          <a:p>
            <a:pPr algn="just">
              <a:buFont typeface="Wingdings" charset="0"/>
              <a:buChar char="l"/>
              <a:defRPr/>
            </a:pPr>
            <a:r>
              <a:rPr lang="en-US" dirty="0"/>
              <a:t>Conventionally we calculate the fraction of such edges, which is called </a:t>
            </a:r>
            <a:r>
              <a:rPr lang="en-US" u="sng" dirty="0"/>
              <a:t>modularity Q</a:t>
            </a:r>
            <a:r>
              <a:rPr lang="en-US" dirty="0"/>
              <a:t>: </a:t>
            </a:r>
          </a:p>
          <a:p>
            <a:pPr algn="just">
              <a:buFont typeface="Wingdings" charset="0"/>
              <a:buChar char="l"/>
              <a:defRPr/>
            </a:pPr>
            <a:endParaRPr lang="en-US" dirty="0"/>
          </a:p>
          <a:p>
            <a:pPr algn="just">
              <a:buFont typeface="Wingdings" charset="0"/>
              <a:buChar char="l"/>
              <a:defRPr/>
            </a:pPr>
            <a:endParaRPr lang="en-US" dirty="0"/>
          </a:p>
          <a:p>
            <a:pPr algn="just">
              <a:buFont typeface="Wingdings" charset="0"/>
              <a:buChar char="l"/>
              <a:defRPr/>
            </a:pPr>
            <a:r>
              <a:rPr lang="en-US" dirty="0"/>
              <a:t>It is strictly less than 1 and takes positive values when there are more edges between vertices of the same type than we would expect</a:t>
            </a:r>
          </a:p>
          <a:p>
            <a:pPr algn="just">
              <a:buFont typeface="Wingdings" charset="0"/>
              <a:buChar char="l"/>
              <a:defRPr/>
            </a:pPr>
            <a:endParaRPr lang="en-US" dirty="0"/>
          </a:p>
          <a:p>
            <a:pPr algn="just">
              <a:buFont typeface="Wingdings" charset="0"/>
              <a:buChar char="l"/>
              <a:defRPr/>
            </a:pPr>
            <a:r>
              <a:rPr lang="en-US" dirty="0"/>
              <a:t>The summation term above appears in many other situations and we define it to be the </a:t>
            </a:r>
            <a:r>
              <a:rPr lang="en-US" u="sng" dirty="0"/>
              <a:t>modularity matrix B</a:t>
            </a:r>
            <a:r>
              <a:rPr lang="en-US" dirty="0"/>
              <a:t>:</a:t>
            </a:r>
          </a:p>
          <a:p>
            <a:pPr marL="0" indent="0" algn="just">
              <a:buFont typeface="Wingdings" charset="0"/>
              <a:buNone/>
              <a:defRPr/>
            </a:pPr>
            <a:endParaRPr lang="en-US" dirty="0"/>
          </a:p>
        </p:txBody>
      </p:sp>
      <p:sp>
        <p:nvSpPr>
          <p:cNvPr id="77828" name="Slide Number Placeholder 3">
            <a:extLst>
              <a:ext uri="{FF2B5EF4-FFF2-40B4-BE49-F238E27FC236}">
                <a16:creationId xmlns:a16="http://schemas.microsoft.com/office/drawing/2014/main" id="{4BBA525B-8E52-4EB7-B3B6-66AE954FA0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EEBAE6FA-BF2B-4155-9046-2465C577C50E}" type="slidenum">
              <a:rPr lang="en-US" altLang="en-US" sz="1000">
                <a:solidFill>
                  <a:srgbClr val="161616"/>
                </a:solidFill>
              </a:rPr>
              <a:pPr/>
              <a:t>74</a:t>
            </a:fld>
            <a:endParaRPr lang="en-US" altLang="en-US" sz="1000">
              <a:solidFill>
                <a:srgbClr val="161616"/>
              </a:solidFill>
            </a:endParaRPr>
          </a:p>
        </p:txBody>
      </p:sp>
      <p:graphicFrame>
        <p:nvGraphicFramePr>
          <p:cNvPr id="77829" name="Object 4">
            <a:extLst>
              <a:ext uri="{FF2B5EF4-FFF2-40B4-BE49-F238E27FC236}">
                <a16:creationId xmlns:a16="http://schemas.microsoft.com/office/drawing/2014/main" id="{ED22CB7D-C049-4C07-A25E-DB153D6D06C2}"/>
              </a:ext>
            </a:extLst>
          </p:cNvPr>
          <p:cNvGraphicFramePr>
            <a:graphicFrameLocks noChangeAspect="1"/>
          </p:cNvGraphicFramePr>
          <p:nvPr/>
        </p:nvGraphicFramePr>
        <p:xfrm>
          <a:off x="3521075" y="2384425"/>
          <a:ext cx="2379663" cy="628650"/>
        </p:xfrm>
        <a:graphic>
          <a:graphicData uri="http://schemas.openxmlformats.org/presentationml/2006/ole">
            <mc:AlternateContent xmlns:mc="http://schemas.openxmlformats.org/markup-compatibility/2006">
              <mc:Choice xmlns:v="urn:schemas-microsoft-com:vml" Requires="v">
                <p:oleObj spid="_x0000_s77837" name="Equation" r:id="rId3" imgW="1764360" imgH="456840" progId="Equation.3">
                  <p:embed/>
                </p:oleObj>
              </mc:Choice>
              <mc:Fallback>
                <p:oleObj name="Equation" r:id="rId3" imgW="1764360" imgH="456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75" y="2384425"/>
                        <a:ext cx="23796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0" name="Object 5">
            <a:extLst>
              <a:ext uri="{FF2B5EF4-FFF2-40B4-BE49-F238E27FC236}">
                <a16:creationId xmlns:a16="http://schemas.microsoft.com/office/drawing/2014/main" id="{563768A3-D5AC-437E-9804-B0CC85D41F4E}"/>
              </a:ext>
            </a:extLst>
          </p:cNvPr>
          <p:cNvGraphicFramePr>
            <a:graphicFrameLocks noChangeAspect="1"/>
          </p:cNvGraphicFramePr>
          <p:nvPr/>
        </p:nvGraphicFramePr>
        <p:xfrm>
          <a:off x="4133850" y="5680075"/>
          <a:ext cx="1397000" cy="647700"/>
        </p:xfrm>
        <a:graphic>
          <a:graphicData uri="http://schemas.openxmlformats.org/presentationml/2006/ole">
            <mc:AlternateContent xmlns:mc="http://schemas.openxmlformats.org/markup-compatibility/2006">
              <mc:Choice xmlns:v="urn:schemas-microsoft-com:vml" Requires="v">
                <p:oleObj spid="_x0000_s77838" name="Equation" r:id="rId5" imgW="868320" imgH="393120" progId="Equation.3">
                  <p:embed/>
                </p:oleObj>
              </mc:Choice>
              <mc:Fallback>
                <p:oleObj name="Equation" r:id="rId5" imgW="868320" imgH="3931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5680075"/>
                        <a:ext cx="1397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1B63458B-B71F-47E8-B3A9-406775EC67B0}"/>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78851" name="Content Placeholder 2">
            <a:extLst>
              <a:ext uri="{FF2B5EF4-FFF2-40B4-BE49-F238E27FC236}">
                <a16:creationId xmlns:a16="http://schemas.microsoft.com/office/drawing/2014/main" id="{2B9A582B-698B-4B4D-B20A-584FDE62F1B9}"/>
              </a:ext>
            </a:extLst>
          </p:cNvPr>
          <p:cNvSpPr>
            <a:spLocks noGrp="1"/>
          </p:cNvSpPr>
          <p:nvPr>
            <p:ph idx="1"/>
          </p:nvPr>
        </p:nvSpPr>
        <p:spPr/>
        <p:txBody>
          <a:bodyPr/>
          <a:lstStyle/>
          <a:p>
            <a:pPr algn="just"/>
            <a:r>
              <a:rPr lang="en-US" altLang="en-US">
                <a:ea typeface="ＭＳ Ｐゴシック" panose="020B0600070205080204" pitchFamily="34" charset="-128"/>
              </a:rPr>
              <a:t>The value of Q can be considerably lower than 1 even for perfectly mixed networks</a:t>
            </a:r>
          </a:p>
          <a:p>
            <a:pPr lvl="1" algn="just"/>
            <a:r>
              <a:rPr lang="en-US" altLang="en-US">
                <a:ea typeface="ＭＳ Ｐゴシック" panose="020B0600070205080204" pitchFamily="34" charset="-128"/>
              </a:rPr>
              <a:t>Depends on group size, degrees etc.</a:t>
            </a:r>
          </a:p>
          <a:p>
            <a:pPr lvl="1" algn="just"/>
            <a:r>
              <a:rPr lang="en-US" altLang="en-US">
                <a:ea typeface="ＭＳ Ｐゴシック" panose="020B0600070205080204" pitchFamily="34" charset="-128"/>
              </a:rPr>
              <a:t>How can we decide whether a modularity value is large or not?</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We normalize the modularity value Q, by the maximum value that it can get</a:t>
            </a:r>
          </a:p>
          <a:p>
            <a:pPr lvl="1" algn="just"/>
            <a:r>
              <a:rPr lang="en-US" altLang="en-US">
                <a:ea typeface="ＭＳ Ｐゴシック" panose="020B0600070205080204" pitchFamily="34" charset="-128"/>
              </a:rPr>
              <a:t>Perfect mixing is when all edges fall between vertices of the same type</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Then, the assortativity coefficient is given by:</a:t>
            </a:r>
          </a:p>
          <a:p>
            <a:pPr lvl="1" algn="just"/>
            <a:endParaRPr lang="en-US" altLang="en-US">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3861B51F-9663-496B-9C32-6585B3C0D8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DF857A3-4E59-4799-96E3-815317321253}" type="slidenum">
              <a:rPr lang="en-US" altLang="en-US" sz="1000">
                <a:solidFill>
                  <a:srgbClr val="161616"/>
                </a:solidFill>
              </a:rPr>
              <a:pPr/>
              <a:t>75</a:t>
            </a:fld>
            <a:endParaRPr lang="en-US" altLang="en-US" sz="1000">
              <a:solidFill>
                <a:srgbClr val="161616"/>
              </a:solidFill>
            </a:endParaRPr>
          </a:p>
        </p:txBody>
      </p:sp>
      <p:graphicFrame>
        <p:nvGraphicFramePr>
          <p:cNvPr id="78853" name="Object 4">
            <a:extLst>
              <a:ext uri="{FF2B5EF4-FFF2-40B4-BE49-F238E27FC236}">
                <a16:creationId xmlns:a16="http://schemas.microsoft.com/office/drawing/2014/main" id="{E8E110E2-7BE3-4779-941A-478D6E7757AF}"/>
              </a:ext>
            </a:extLst>
          </p:cNvPr>
          <p:cNvGraphicFramePr>
            <a:graphicFrameLocks noChangeAspect="1"/>
          </p:cNvGraphicFramePr>
          <p:nvPr/>
        </p:nvGraphicFramePr>
        <p:xfrm>
          <a:off x="3248025" y="4699000"/>
          <a:ext cx="2786063" cy="628650"/>
        </p:xfrm>
        <a:graphic>
          <a:graphicData uri="http://schemas.openxmlformats.org/presentationml/2006/ole">
            <mc:AlternateContent xmlns:mc="http://schemas.openxmlformats.org/markup-compatibility/2006">
              <mc:Choice xmlns:v="urn:schemas-microsoft-com:vml" Requires="v">
                <p:oleObj spid="_x0000_s78861" name="Equation" r:id="rId4" imgW="2075400" imgH="456840" progId="Equation.3">
                  <p:embed/>
                </p:oleObj>
              </mc:Choice>
              <mc:Fallback>
                <p:oleObj name="Equation" r:id="rId4" imgW="2075400" imgH="456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025" y="4699000"/>
                        <a:ext cx="27860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4" name="Object 5">
            <a:extLst>
              <a:ext uri="{FF2B5EF4-FFF2-40B4-BE49-F238E27FC236}">
                <a16:creationId xmlns:a16="http://schemas.microsoft.com/office/drawing/2014/main" id="{4BA7802E-0246-46B7-986D-2DBC68D64D4D}"/>
              </a:ext>
            </a:extLst>
          </p:cNvPr>
          <p:cNvGraphicFramePr>
            <a:graphicFrameLocks noChangeAspect="1"/>
          </p:cNvGraphicFramePr>
          <p:nvPr/>
        </p:nvGraphicFramePr>
        <p:xfrm>
          <a:off x="3589338" y="5929313"/>
          <a:ext cx="2703512" cy="739775"/>
        </p:xfrm>
        <a:graphic>
          <a:graphicData uri="http://schemas.openxmlformats.org/presentationml/2006/ole">
            <mc:AlternateContent xmlns:mc="http://schemas.openxmlformats.org/markup-compatibility/2006">
              <mc:Choice xmlns:v="urn:schemas-microsoft-com:vml" Requires="v">
                <p:oleObj spid="_x0000_s78862" name="Equation" r:id="rId6" imgW="2121120" imgH="576000" progId="Equation.3">
                  <p:embed/>
                </p:oleObj>
              </mc:Choice>
              <mc:Fallback>
                <p:oleObj name="Equation" r:id="rId6" imgW="2121120" imgH="5760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9338" y="5929313"/>
                        <a:ext cx="27035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671FEF59-7325-4E17-AAC5-F13BDDBD3891}"/>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79875" name="Content Placeholder 2">
            <a:extLst>
              <a:ext uri="{FF2B5EF4-FFF2-40B4-BE49-F238E27FC236}">
                <a16:creationId xmlns:a16="http://schemas.microsoft.com/office/drawing/2014/main" id="{B0AC7930-D5BE-426E-8744-3A039DCCA171}"/>
              </a:ext>
            </a:extLst>
          </p:cNvPr>
          <p:cNvSpPr>
            <a:spLocks noGrp="1"/>
          </p:cNvSpPr>
          <p:nvPr>
            <p:ph idx="1"/>
          </p:nvPr>
        </p:nvSpPr>
        <p:spPr/>
        <p:txBody>
          <a:bodyPr/>
          <a:lstStyle/>
          <a:p>
            <a:r>
              <a:rPr lang="en-US" altLang="en-US">
                <a:ea typeface="ＭＳ Ｐゴシック" panose="020B0600070205080204" pitchFamily="34" charset="-128"/>
              </a:rPr>
              <a:t>The above equations might be computationally prohibitive to be used in large networks to compute modularity Q</a:t>
            </a:r>
          </a:p>
          <a:p>
            <a:endParaRPr lang="en-US" altLang="en-US">
              <a:ea typeface="ＭＳ Ｐゴシック" panose="020B0600070205080204" pitchFamily="34" charset="-128"/>
            </a:endParaRPr>
          </a:p>
          <a:p>
            <a:pPr algn="just"/>
            <a:r>
              <a:rPr lang="en-US" altLang="en-US">
                <a:ea typeface="ＭＳ Ｐゴシック" panose="020B0600070205080204" pitchFamily="34" charset="-128"/>
              </a:rPr>
              <a:t>Let                                     be the fraction of edges that join vertices of type r to vertices of type s </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Let                           be the fraction of edges attached to vertices of type r  </a:t>
            </a:r>
          </a:p>
          <a:p>
            <a:endParaRPr lang="en-US" altLang="en-US">
              <a:ea typeface="ＭＳ Ｐゴシック" panose="020B0600070205080204" pitchFamily="34" charset="-128"/>
            </a:endParaRPr>
          </a:p>
          <a:p>
            <a:r>
              <a:rPr lang="en-US" altLang="en-US">
                <a:ea typeface="ＭＳ Ｐゴシック" panose="020B0600070205080204" pitchFamily="34" charset="-128"/>
              </a:rPr>
              <a:t>We further have </a:t>
            </a:r>
          </a:p>
        </p:txBody>
      </p:sp>
      <p:sp>
        <p:nvSpPr>
          <p:cNvPr id="79876" name="Slide Number Placeholder 3">
            <a:extLst>
              <a:ext uri="{FF2B5EF4-FFF2-40B4-BE49-F238E27FC236}">
                <a16:creationId xmlns:a16="http://schemas.microsoft.com/office/drawing/2014/main" id="{B8B661BE-4A32-461A-8C28-4D06D3E64C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FD5EDF0-A7D8-4EBE-BB9B-518A8CDD74BB}" type="slidenum">
              <a:rPr lang="en-US" altLang="en-US" sz="1000">
                <a:solidFill>
                  <a:srgbClr val="161616"/>
                </a:solidFill>
              </a:rPr>
              <a:pPr/>
              <a:t>76</a:t>
            </a:fld>
            <a:endParaRPr lang="en-US" altLang="en-US" sz="1000">
              <a:solidFill>
                <a:srgbClr val="161616"/>
              </a:solidFill>
            </a:endParaRPr>
          </a:p>
        </p:txBody>
      </p:sp>
      <p:graphicFrame>
        <p:nvGraphicFramePr>
          <p:cNvPr id="79877" name="Object 5">
            <a:extLst>
              <a:ext uri="{FF2B5EF4-FFF2-40B4-BE49-F238E27FC236}">
                <a16:creationId xmlns:a16="http://schemas.microsoft.com/office/drawing/2014/main" id="{D8911DC4-0387-4A38-B8CD-A35A77CD09D9}"/>
              </a:ext>
            </a:extLst>
          </p:cNvPr>
          <p:cNvGraphicFramePr>
            <a:graphicFrameLocks noChangeAspect="1"/>
          </p:cNvGraphicFramePr>
          <p:nvPr/>
        </p:nvGraphicFramePr>
        <p:xfrm>
          <a:off x="1593850" y="2452688"/>
          <a:ext cx="2867025" cy="769937"/>
        </p:xfrm>
        <a:graphic>
          <a:graphicData uri="http://schemas.openxmlformats.org/presentationml/2006/ole">
            <mc:AlternateContent xmlns:mc="http://schemas.openxmlformats.org/markup-compatibility/2006">
              <mc:Choice xmlns:v="urn:schemas-microsoft-com:vml" Requires="v">
                <p:oleObj spid="_x0000_s79889" name="Equation" r:id="rId3" imgW="1691280" imgH="447840" progId="Equation.3">
                  <p:embed/>
                </p:oleObj>
              </mc:Choice>
              <mc:Fallback>
                <p:oleObj name="Equation" r:id="rId3" imgW="1691280" imgH="4478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0" y="2452688"/>
                        <a:ext cx="28670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6">
            <a:extLst>
              <a:ext uri="{FF2B5EF4-FFF2-40B4-BE49-F238E27FC236}">
                <a16:creationId xmlns:a16="http://schemas.microsoft.com/office/drawing/2014/main" id="{EA1813F8-975F-41CD-8CCE-3C59C36F1BDB}"/>
              </a:ext>
            </a:extLst>
          </p:cNvPr>
          <p:cNvGraphicFramePr>
            <a:graphicFrameLocks noChangeAspect="1"/>
          </p:cNvGraphicFramePr>
          <p:nvPr/>
        </p:nvGraphicFramePr>
        <p:xfrm>
          <a:off x="1543050" y="3700463"/>
          <a:ext cx="2162175" cy="706437"/>
        </p:xfrm>
        <a:graphic>
          <a:graphicData uri="http://schemas.openxmlformats.org/presentationml/2006/ole">
            <mc:AlternateContent xmlns:mc="http://schemas.openxmlformats.org/markup-compatibility/2006">
              <mc:Choice xmlns:v="urn:schemas-microsoft-com:vml" Requires="v">
                <p:oleObj spid="_x0000_s79890" name="Equation" r:id="rId5" imgW="1282700" imgH="419100" progId="Equation.3">
                  <p:embed/>
                </p:oleObj>
              </mc:Choice>
              <mc:Fallback>
                <p:oleObj name="Equation" r:id="rId5" imgW="1282700" imgH="4191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0" y="3700463"/>
                        <a:ext cx="21621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9" name="Object 7">
            <a:extLst>
              <a:ext uri="{FF2B5EF4-FFF2-40B4-BE49-F238E27FC236}">
                <a16:creationId xmlns:a16="http://schemas.microsoft.com/office/drawing/2014/main" id="{EE687396-688A-4F7A-8035-EEDF37E44CA6}"/>
              </a:ext>
            </a:extLst>
          </p:cNvPr>
          <p:cNvGraphicFramePr>
            <a:graphicFrameLocks noChangeAspect="1"/>
          </p:cNvGraphicFramePr>
          <p:nvPr/>
        </p:nvGraphicFramePr>
        <p:xfrm>
          <a:off x="3505200" y="5195888"/>
          <a:ext cx="2711450" cy="614362"/>
        </p:xfrm>
        <a:graphic>
          <a:graphicData uri="http://schemas.openxmlformats.org/presentationml/2006/ole">
            <mc:AlternateContent xmlns:mc="http://schemas.openxmlformats.org/markup-compatibility/2006">
              <mc:Choice xmlns:v="urn:schemas-microsoft-com:vml" Requires="v">
                <p:oleObj spid="_x0000_s79891" name="Equation" r:id="rId7" imgW="1618200" imgH="356400" progId="Equation.3">
                  <p:embed/>
                </p:oleObj>
              </mc:Choice>
              <mc:Fallback>
                <p:oleObj name="Equation" r:id="rId7" imgW="1618200" imgH="3564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5195888"/>
                        <a:ext cx="27114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AEFFACA4-457E-4C11-80E4-13F8E88F31F4}"/>
              </a:ext>
            </a:extLst>
          </p:cNvPr>
          <p:cNvSpPr>
            <a:spLocks noGrp="1"/>
          </p:cNvSpPr>
          <p:nvPr>
            <p:ph type="title"/>
          </p:nvPr>
        </p:nvSpPr>
        <p:spPr/>
        <p:txBody>
          <a:bodyPr/>
          <a:lstStyle/>
          <a:p>
            <a:r>
              <a:rPr lang="en-US" altLang="en-US">
                <a:ea typeface="ＭＳ Ｐゴシック" panose="020B0600070205080204" pitchFamily="34" charset="-128"/>
              </a:rPr>
              <a:t>Enumerative characteristics</a:t>
            </a:r>
          </a:p>
        </p:txBody>
      </p:sp>
      <p:sp>
        <p:nvSpPr>
          <p:cNvPr id="80899" name="Slide Number Placeholder 3">
            <a:extLst>
              <a:ext uri="{FF2B5EF4-FFF2-40B4-BE49-F238E27FC236}">
                <a16:creationId xmlns:a16="http://schemas.microsoft.com/office/drawing/2014/main" id="{0298CAB3-677E-4413-8A4A-B370320DA4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BB753F8-7476-4D0E-9C67-201BEA17A9DC}" type="slidenum">
              <a:rPr lang="en-US" altLang="en-US" sz="1000">
                <a:solidFill>
                  <a:srgbClr val="161616"/>
                </a:solidFill>
              </a:rPr>
              <a:pPr/>
              <a:t>77</a:t>
            </a:fld>
            <a:endParaRPr lang="en-US" altLang="en-US" sz="1000">
              <a:solidFill>
                <a:srgbClr val="161616"/>
              </a:solidFill>
            </a:endParaRPr>
          </a:p>
        </p:txBody>
      </p:sp>
      <p:graphicFrame>
        <p:nvGraphicFramePr>
          <p:cNvPr id="80900" name="Content Placeholder 4">
            <a:extLst>
              <a:ext uri="{FF2B5EF4-FFF2-40B4-BE49-F238E27FC236}">
                <a16:creationId xmlns:a16="http://schemas.microsoft.com/office/drawing/2014/main" id="{732DDEC9-5E05-4235-AFBE-932D571E1C98}"/>
              </a:ext>
            </a:extLst>
          </p:cNvPr>
          <p:cNvGraphicFramePr>
            <a:graphicFrameLocks noGrp="1" noChangeAspect="1"/>
          </p:cNvGraphicFramePr>
          <p:nvPr>
            <p:ph idx="1"/>
          </p:nvPr>
        </p:nvGraphicFramePr>
        <p:xfrm>
          <a:off x="1377950" y="2403475"/>
          <a:ext cx="7691438" cy="2493963"/>
        </p:xfrm>
        <a:graphic>
          <a:graphicData uri="http://schemas.openxmlformats.org/presentationml/2006/ole">
            <mc:AlternateContent xmlns:mc="http://schemas.openxmlformats.org/markup-compatibility/2006">
              <mc:Choice xmlns:v="urn:schemas-microsoft-com:vml" Requires="v">
                <p:oleObj spid="_x0000_s80904" name="Equation" r:id="rId3" imgW="4152900" imgH="1346200" progId="Equation.3">
                  <p:embed/>
                </p:oleObj>
              </mc:Choice>
              <mc:Fallback>
                <p:oleObj name="Equation" r:id="rId3" imgW="4152900" imgH="1346200" progId="Equation.3">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950" y="2403475"/>
                        <a:ext cx="7691438"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DF9E5222-E5EE-4DE0-B7AE-4A082E016434}"/>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1923" name="Content Placeholder 2">
            <a:extLst>
              <a:ext uri="{FF2B5EF4-FFF2-40B4-BE49-F238E27FC236}">
                <a16:creationId xmlns:a16="http://schemas.microsoft.com/office/drawing/2014/main" id="{0523A58A-6409-4BE4-AFEC-1A184B5E57D0}"/>
              </a:ext>
            </a:extLst>
          </p:cNvPr>
          <p:cNvSpPr>
            <a:spLocks noGrp="1"/>
          </p:cNvSpPr>
          <p:nvPr>
            <p:ph idx="1"/>
          </p:nvPr>
        </p:nvSpPr>
        <p:spPr/>
        <p:txBody>
          <a:bodyPr/>
          <a:lstStyle/>
          <a:p>
            <a:pPr algn="just"/>
            <a:r>
              <a:rPr lang="en-US" altLang="en-US">
                <a:ea typeface="ＭＳ Ｐゴシック" panose="020B0600070205080204" pitchFamily="34" charset="-128"/>
              </a:rPr>
              <a:t>Scalar characteristics take values that come in particular order and can in theory take an infinite number of values</a:t>
            </a:r>
          </a:p>
          <a:p>
            <a:pPr lvl="1" algn="just"/>
            <a:r>
              <a:rPr lang="en-US" altLang="en-US">
                <a:ea typeface="ＭＳ Ｐゴシック" panose="020B0600070205080204" pitchFamily="34" charset="-128"/>
              </a:rPr>
              <a:t>E.g., age</a:t>
            </a:r>
          </a:p>
          <a:p>
            <a:pPr lvl="1" algn="just"/>
            <a:r>
              <a:rPr lang="en-US" altLang="en-US">
                <a:ea typeface="ＭＳ Ｐゴシック" panose="020B0600070205080204" pitchFamily="34" charset="-128"/>
              </a:rPr>
              <a:t>In this case two people can be considered similar if they are born the same day or within a year or within 2 years etc.</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When we consider scalar characteristics we basically have an approximate notion of similarity between connected vertices </a:t>
            </a:r>
          </a:p>
          <a:p>
            <a:pPr lvl="1" algn="just"/>
            <a:r>
              <a:rPr lang="en-US" altLang="en-US">
                <a:ea typeface="ＭＳ Ｐゴシック" panose="020B0600070205080204" pitchFamily="34" charset="-128"/>
              </a:rPr>
              <a:t>There is no approximate similarity when we talk for enumerative characteristics</a:t>
            </a:r>
          </a:p>
        </p:txBody>
      </p:sp>
      <p:sp>
        <p:nvSpPr>
          <p:cNvPr id="81924" name="Slide Number Placeholder 3">
            <a:extLst>
              <a:ext uri="{FF2B5EF4-FFF2-40B4-BE49-F238E27FC236}">
                <a16:creationId xmlns:a16="http://schemas.microsoft.com/office/drawing/2014/main" id="{B3F0CDF2-F57B-4F3B-B7B5-EA46B163116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F5AE621-A6FC-450C-B3A9-D94413CF61D6}" type="slidenum">
              <a:rPr lang="en-US" altLang="en-US" sz="1000">
                <a:solidFill>
                  <a:srgbClr val="161616"/>
                </a:solidFill>
              </a:rPr>
              <a:pPr/>
              <a:t>78</a:t>
            </a:fld>
            <a:endParaRPr lang="en-US" altLang="en-US" sz="1000">
              <a:solidFill>
                <a:srgbClr val="16161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F21B454C-D8D0-4E2D-BC29-300D3E6C2FE9}"/>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2947" name="Slide Number Placeholder 3">
            <a:extLst>
              <a:ext uri="{FF2B5EF4-FFF2-40B4-BE49-F238E27FC236}">
                <a16:creationId xmlns:a16="http://schemas.microsoft.com/office/drawing/2014/main" id="{A652BD09-62F0-46E4-A4BB-D1FB034DAF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2E860774-9660-408C-A239-ABB048DDE7E4}" type="slidenum">
              <a:rPr lang="en-US" altLang="en-US" sz="1000">
                <a:solidFill>
                  <a:srgbClr val="161616"/>
                </a:solidFill>
              </a:rPr>
              <a:pPr/>
              <a:t>79</a:t>
            </a:fld>
            <a:endParaRPr lang="en-US" altLang="en-US" sz="1000">
              <a:solidFill>
                <a:srgbClr val="161616"/>
              </a:solidFill>
            </a:endParaRPr>
          </a:p>
        </p:txBody>
      </p:sp>
      <p:pic>
        <p:nvPicPr>
          <p:cNvPr id="82948" name="Picture 9">
            <a:extLst>
              <a:ext uri="{FF2B5EF4-FFF2-40B4-BE49-F238E27FC236}">
                <a16:creationId xmlns:a16="http://schemas.microsoft.com/office/drawing/2014/main" id="{0F96729E-DB52-424F-92EA-32CFCD7E5D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2475" y="1622425"/>
            <a:ext cx="55403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3D3E9E1-C5F1-4CE7-A103-66BBF379516B}"/>
              </a:ext>
            </a:extLst>
          </p:cNvPr>
          <p:cNvSpPr>
            <a:spLocks noGrp="1"/>
          </p:cNvSpPr>
          <p:nvPr>
            <p:ph type="title"/>
          </p:nvPr>
        </p:nvSpPr>
        <p:spPr/>
        <p:txBody>
          <a:bodyPr/>
          <a:lstStyle/>
          <a:p>
            <a:r>
              <a:rPr lang="en-US" altLang="en-US">
                <a:ea typeface="ＭＳ Ｐゴシック" panose="020B0600070205080204" pitchFamily="34" charset="-128"/>
              </a:rPr>
              <a:t>Katz centrality</a:t>
            </a:r>
          </a:p>
        </p:txBody>
      </p:sp>
      <p:sp>
        <p:nvSpPr>
          <p:cNvPr id="10243" name="Content Placeholder 2">
            <a:extLst>
              <a:ext uri="{FF2B5EF4-FFF2-40B4-BE49-F238E27FC236}">
                <a16:creationId xmlns:a16="http://schemas.microsoft.com/office/drawing/2014/main" id="{4A143C67-4163-47FB-A536-8AFFCE871E06}"/>
              </a:ext>
            </a:extLst>
          </p:cNvPr>
          <p:cNvSpPr>
            <a:spLocks noGrp="1"/>
          </p:cNvSpPr>
          <p:nvPr>
            <p:ph idx="1"/>
          </p:nvPr>
        </p:nvSpPr>
        <p:spPr/>
        <p:txBody>
          <a:bodyPr/>
          <a:lstStyle/>
          <a:p>
            <a:pPr algn="just"/>
            <a:r>
              <a:rPr lang="en-US" altLang="en-US">
                <a:ea typeface="ＭＳ Ｐゴシック" panose="020B0600070205080204" pitchFamily="34" charset="-128"/>
              </a:rPr>
              <a:t>In order to overcome problems as the above in directed networks we can tweak the eigenvector centrality and give each vertex a small amount of centrality “for free”</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The first term is the normal eigenvector centrality and the second is the “free” part</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By setting β=1 we have: </a:t>
            </a:r>
          </a:p>
          <a:p>
            <a:pPr lvl="1" algn="just"/>
            <a:r>
              <a:rPr lang="en-US" altLang="en-US" u="sng">
                <a:ea typeface="ＭＳ Ｐゴシック" panose="020B0600070205080204" pitchFamily="34" charset="-128"/>
              </a:rPr>
              <a:t>Katz centrality</a:t>
            </a:r>
          </a:p>
        </p:txBody>
      </p:sp>
      <p:sp>
        <p:nvSpPr>
          <p:cNvPr id="10244" name="Slide Number Placeholder 3">
            <a:extLst>
              <a:ext uri="{FF2B5EF4-FFF2-40B4-BE49-F238E27FC236}">
                <a16:creationId xmlns:a16="http://schemas.microsoft.com/office/drawing/2014/main" id="{C2FF1076-8683-49C6-B6DE-41E1C338CF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F8E7B26A-70D6-4B17-9BB4-ED2408946474}" type="slidenum">
              <a:rPr lang="en-US" altLang="en-US" sz="1000">
                <a:solidFill>
                  <a:srgbClr val="161616"/>
                </a:solidFill>
              </a:rPr>
              <a:pPr/>
              <a:t>8</a:t>
            </a:fld>
            <a:endParaRPr lang="en-US" altLang="en-US" sz="1000">
              <a:solidFill>
                <a:srgbClr val="161616"/>
              </a:solidFill>
            </a:endParaRPr>
          </a:p>
        </p:txBody>
      </p:sp>
      <p:graphicFrame>
        <p:nvGraphicFramePr>
          <p:cNvPr id="10245" name="Object 4">
            <a:extLst>
              <a:ext uri="{FF2B5EF4-FFF2-40B4-BE49-F238E27FC236}">
                <a16:creationId xmlns:a16="http://schemas.microsoft.com/office/drawing/2014/main" id="{70F67048-9EDD-4EE6-8175-FB575C013F43}"/>
              </a:ext>
            </a:extLst>
          </p:cNvPr>
          <p:cNvGraphicFramePr>
            <a:graphicFrameLocks noChangeAspect="1"/>
          </p:cNvGraphicFramePr>
          <p:nvPr/>
        </p:nvGraphicFramePr>
        <p:xfrm>
          <a:off x="2490788" y="2597150"/>
          <a:ext cx="4702175" cy="882650"/>
        </p:xfrm>
        <a:graphic>
          <a:graphicData uri="http://schemas.openxmlformats.org/presentationml/2006/ole">
            <mc:AlternateContent xmlns:mc="http://schemas.openxmlformats.org/markup-compatibility/2006">
              <mc:Choice xmlns:v="urn:schemas-microsoft-com:vml" Requires="v">
                <p:oleObj spid="_x0000_s10253" name="Equation" r:id="rId3" imgW="2084400" imgH="383760" progId="Equation.3">
                  <p:embed/>
                </p:oleObj>
              </mc:Choice>
              <mc:Fallback>
                <p:oleObj name="Equation" r:id="rId3" imgW="2084400" imgH="3837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788" y="2597150"/>
                        <a:ext cx="47021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Object 5">
            <a:extLst>
              <a:ext uri="{FF2B5EF4-FFF2-40B4-BE49-F238E27FC236}">
                <a16:creationId xmlns:a16="http://schemas.microsoft.com/office/drawing/2014/main" id="{306A1E95-5D06-4727-A97F-80EA055376CE}"/>
              </a:ext>
            </a:extLst>
          </p:cNvPr>
          <p:cNvGraphicFramePr>
            <a:graphicFrameLocks noChangeAspect="1"/>
          </p:cNvGraphicFramePr>
          <p:nvPr/>
        </p:nvGraphicFramePr>
        <p:xfrm>
          <a:off x="4519613" y="4611688"/>
          <a:ext cx="1773237" cy="425450"/>
        </p:xfrm>
        <a:graphic>
          <a:graphicData uri="http://schemas.openxmlformats.org/presentationml/2006/ole">
            <mc:AlternateContent xmlns:mc="http://schemas.openxmlformats.org/markup-compatibility/2006">
              <mc:Choice xmlns:v="urn:schemas-microsoft-com:vml" Requires="v">
                <p:oleObj spid="_x0000_s10254" name="Equation" r:id="rId5" imgW="941400" imgH="219240" progId="Equation.3">
                  <p:embed/>
                </p:oleObj>
              </mc:Choice>
              <mc:Fallback>
                <p:oleObj name="Equation" r:id="rId5" imgW="941400" imgH="219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613" y="4611688"/>
                        <a:ext cx="17732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C720A210-97C2-42B4-9DF6-DBCD08C2851B}"/>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3971" name="Content Placeholder 2">
            <a:extLst>
              <a:ext uri="{FF2B5EF4-FFF2-40B4-BE49-F238E27FC236}">
                <a16:creationId xmlns:a16="http://schemas.microsoft.com/office/drawing/2014/main" id="{2CAEDC22-9D81-49C6-B34D-E9F999A50C6F}"/>
              </a:ext>
            </a:extLst>
          </p:cNvPr>
          <p:cNvSpPr>
            <a:spLocks noGrp="1"/>
          </p:cNvSpPr>
          <p:nvPr>
            <p:ph idx="1"/>
          </p:nvPr>
        </p:nvSpPr>
        <p:spPr/>
        <p:txBody>
          <a:bodyPr/>
          <a:lstStyle/>
          <a:p>
            <a:pPr algn="just"/>
            <a:r>
              <a:rPr lang="en-US" altLang="en-US">
                <a:ea typeface="ＭＳ Ｐゴシック" panose="020B0600070205080204" pitchFamily="34" charset="-128"/>
              </a:rPr>
              <a:t>Simple solution would be to quantize/bin scalar values</a:t>
            </a:r>
          </a:p>
          <a:p>
            <a:pPr lvl="1" algn="just"/>
            <a:r>
              <a:rPr lang="en-US" altLang="en-US">
                <a:ea typeface="ＭＳ Ｐゴシック" panose="020B0600070205080204" pitchFamily="34" charset="-128"/>
              </a:rPr>
              <a:t>Treat vertices that fall in the same bin as exactly same</a:t>
            </a:r>
          </a:p>
          <a:p>
            <a:pPr lvl="1" algn="just"/>
            <a:r>
              <a:rPr lang="en-US" altLang="en-US">
                <a:ea typeface="ＭＳ Ｐゴシック" panose="020B0600070205080204" pitchFamily="34" charset="-128"/>
              </a:rPr>
              <a:t>Apply modularity metric for enumerative characteristics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 above misses much of the point of scalar characteristics</a:t>
            </a:r>
          </a:p>
          <a:p>
            <a:pPr lvl="1" algn="just"/>
            <a:r>
              <a:rPr lang="en-US" altLang="en-US">
                <a:ea typeface="ＭＳ Ｐゴシック" panose="020B0600070205080204" pitchFamily="34" charset="-128"/>
              </a:rPr>
              <a:t>Why two vertices that fall at the same bin are same ?</a:t>
            </a:r>
          </a:p>
          <a:p>
            <a:pPr lvl="1" algn="just"/>
            <a:r>
              <a:rPr lang="en-US" altLang="en-US">
                <a:ea typeface="ＭＳ Ｐゴシック" panose="020B0600070205080204" pitchFamily="34" charset="-128"/>
              </a:rPr>
              <a:t>Why two vertices that fall in different bins are different ?</a:t>
            </a:r>
          </a:p>
        </p:txBody>
      </p:sp>
      <p:sp>
        <p:nvSpPr>
          <p:cNvPr id="83972" name="Slide Number Placeholder 3">
            <a:extLst>
              <a:ext uri="{FF2B5EF4-FFF2-40B4-BE49-F238E27FC236}">
                <a16:creationId xmlns:a16="http://schemas.microsoft.com/office/drawing/2014/main" id="{F3188F6E-4A8B-444A-BF33-D08B568D82E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BB3328D-324D-48DB-8E37-D54F23ED4C3F}" type="slidenum">
              <a:rPr lang="en-US" altLang="en-US" sz="1000">
                <a:solidFill>
                  <a:srgbClr val="161616"/>
                </a:solidFill>
              </a:rPr>
              <a:pPr/>
              <a:t>80</a:t>
            </a:fld>
            <a:endParaRPr lang="en-US" altLang="en-US" sz="1000">
              <a:solidFill>
                <a:srgbClr val="16161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C0968490-C612-4DE3-AF79-0A1186461E67}"/>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4995" name="Content Placeholder 2">
            <a:extLst>
              <a:ext uri="{FF2B5EF4-FFF2-40B4-BE49-F238E27FC236}">
                <a16:creationId xmlns:a16="http://schemas.microsoft.com/office/drawing/2014/main" id="{0C7B7B77-3E48-491B-9274-E313A2BFEE64}"/>
              </a:ext>
            </a:extLst>
          </p:cNvPr>
          <p:cNvSpPr>
            <a:spLocks noGrp="1"/>
          </p:cNvSpPr>
          <p:nvPr>
            <p:ph idx="1"/>
          </p:nvPr>
        </p:nvSpPr>
        <p:spPr/>
        <p:txBody>
          <a:bodyPr/>
          <a:lstStyle/>
          <a:p>
            <a:pPr algn="just"/>
            <a:r>
              <a:rPr lang="en-US" altLang="en-US">
                <a:ea typeface="ＭＳ Ｐゴシック" panose="020B0600070205080204" pitchFamily="34" charset="-128"/>
              </a:rPr>
              <a:t>x</a:t>
            </a:r>
            <a:r>
              <a:rPr lang="en-US" altLang="en-US" baseline="-25000">
                <a:ea typeface="ＭＳ Ｐゴシック" panose="020B0600070205080204" pitchFamily="34" charset="-128"/>
              </a:rPr>
              <a:t>i</a:t>
            </a:r>
            <a:r>
              <a:rPr lang="en-US" altLang="en-US">
                <a:ea typeface="ＭＳ Ｐゴシック" panose="020B0600070205080204" pitchFamily="34" charset="-128"/>
              </a:rPr>
              <a:t> is the value of the scalar characteristic of vertex i </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If X</a:t>
            </a:r>
            <a:r>
              <a:rPr lang="en-US" altLang="en-US" baseline="-25000">
                <a:ea typeface="ＭＳ Ｐゴシック" panose="020B0600070205080204" pitchFamily="34" charset="-128"/>
              </a:rPr>
              <a:t>i</a:t>
            </a:r>
            <a:r>
              <a:rPr lang="en-US" altLang="en-US">
                <a:ea typeface="ＭＳ Ｐゴシック" panose="020B0600070205080204" pitchFamily="34" charset="-128"/>
              </a:rPr>
              <a:t> is the variable describing the characteristic at vertex i and X</a:t>
            </a:r>
            <a:r>
              <a:rPr lang="en-US" altLang="en-US" baseline="-25000">
                <a:ea typeface="ＭＳ Ｐゴシック" panose="020B0600070205080204" pitchFamily="34" charset="-128"/>
              </a:rPr>
              <a:t>j</a:t>
            </a:r>
            <a:r>
              <a:rPr lang="en-US" altLang="en-US">
                <a:ea typeface="ＭＳ Ｐゴシック" panose="020B0600070205080204" pitchFamily="34" charset="-128"/>
              </a:rPr>
              <a:t> is the one for vertex j, then we want to calculate the covariance of these two variables over the edges of the graph</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First we need to compute the mean value of x</a:t>
            </a:r>
            <a:r>
              <a:rPr lang="en-US" altLang="en-US" baseline="-25000">
                <a:ea typeface="ＭＳ Ｐゴシック" panose="020B0600070205080204" pitchFamily="34" charset="-128"/>
              </a:rPr>
              <a:t>i</a:t>
            </a:r>
            <a:r>
              <a:rPr lang="en-US" altLang="en-US">
                <a:ea typeface="ＭＳ Ｐゴシック" panose="020B0600070205080204" pitchFamily="34" charset="-128"/>
              </a:rPr>
              <a:t> at the end i of an edge:</a:t>
            </a:r>
          </a:p>
        </p:txBody>
      </p:sp>
      <p:sp>
        <p:nvSpPr>
          <p:cNvPr id="84996" name="Slide Number Placeholder 3">
            <a:extLst>
              <a:ext uri="{FF2B5EF4-FFF2-40B4-BE49-F238E27FC236}">
                <a16:creationId xmlns:a16="http://schemas.microsoft.com/office/drawing/2014/main" id="{13E22A3E-5392-42BB-9FCC-F5AF69281F1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CF971B5B-66D4-44A9-972F-1D27F22797B9}" type="slidenum">
              <a:rPr lang="en-US" altLang="en-US" sz="1000">
                <a:solidFill>
                  <a:srgbClr val="161616"/>
                </a:solidFill>
              </a:rPr>
              <a:pPr/>
              <a:t>81</a:t>
            </a:fld>
            <a:endParaRPr lang="en-US" altLang="en-US" sz="1000">
              <a:solidFill>
                <a:srgbClr val="161616"/>
              </a:solidFill>
            </a:endParaRPr>
          </a:p>
        </p:txBody>
      </p:sp>
      <p:graphicFrame>
        <p:nvGraphicFramePr>
          <p:cNvPr id="84997" name="Object 4">
            <a:extLst>
              <a:ext uri="{FF2B5EF4-FFF2-40B4-BE49-F238E27FC236}">
                <a16:creationId xmlns:a16="http://schemas.microsoft.com/office/drawing/2014/main" id="{18E0A45A-9FAC-4C6B-9534-2F1F819DC12A}"/>
              </a:ext>
            </a:extLst>
          </p:cNvPr>
          <p:cNvGraphicFramePr>
            <a:graphicFrameLocks noChangeAspect="1"/>
          </p:cNvGraphicFramePr>
          <p:nvPr/>
        </p:nvGraphicFramePr>
        <p:xfrm>
          <a:off x="3394075" y="4830763"/>
          <a:ext cx="2405063" cy="881062"/>
        </p:xfrm>
        <a:graphic>
          <a:graphicData uri="http://schemas.openxmlformats.org/presentationml/2006/ole">
            <mc:AlternateContent xmlns:mc="http://schemas.openxmlformats.org/markup-compatibility/2006">
              <mc:Choice xmlns:v="urn:schemas-microsoft-com:vml" Requires="v">
                <p:oleObj spid="_x0000_s85001" name="Equation" r:id="rId3" imgW="2029680" imgH="740520" progId="Equation.3">
                  <p:embed/>
                </p:oleObj>
              </mc:Choice>
              <mc:Fallback>
                <p:oleObj name="Equation" r:id="rId3" imgW="2029680" imgH="7405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75" y="4830763"/>
                        <a:ext cx="2405063"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57D26F36-C68D-45B5-A573-C91349393906}"/>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6019" name="Content Placeholder 2">
            <a:extLst>
              <a:ext uri="{FF2B5EF4-FFF2-40B4-BE49-F238E27FC236}">
                <a16:creationId xmlns:a16="http://schemas.microsoft.com/office/drawing/2014/main" id="{3B7BDA6F-8649-4CC4-8159-90F81657A84D}"/>
              </a:ext>
            </a:extLst>
          </p:cNvPr>
          <p:cNvSpPr>
            <a:spLocks noGrp="1"/>
          </p:cNvSpPr>
          <p:nvPr>
            <p:ph idx="1"/>
          </p:nvPr>
        </p:nvSpPr>
        <p:spPr>
          <a:xfrm>
            <a:off x="592138" y="1403350"/>
            <a:ext cx="8831262" cy="4494213"/>
          </a:xfrm>
        </p:spPr>
        <p:txBody>
          <a:bodyPr/>
          <a:lstStyle/>
          <a:p>
            <a:r>
              <a:rPr lang="en-US" altLang="en-US">
                <a:ea typeface="ＭＳ Ｐゴシック" panose="020B0600070205080204" pitchFamily="34" charset="-128"/>
              </a:rPr>
              <a:t>Hence, the covariance is: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algn="just"/>
            <a:r>
              <a:rPr lang="en-US" altLang="en-US">
                <a:ea typeface="ＭＳ Ｐゴシック" panose="020B0600070205080204" pitchFamily="34" charset="-128"/>
              </a:rPr>
              <a:t>If the covariance is positive, we have assortativity mixing, otherwise we have disassortativity</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As with the modularity Q we need to normalize the above value so as it gets the value of 1 for a perfectly mixed network</a:t>
            </a:r>
          </a:p>
          <a:p>
            <a:pPr lvl="1" algn="just"/>
            <a:r>
              <a:rPr lang="en-US" altLang="en-US">
                <a:ea typeface="ＭＳ Ｐゴシック" panose="020B0600070205080204" pitchFamily="34" charset="-128"/>
              </a:rPr>
              <a:t>All edges fall between vertices that have the same value x</a:t>
            </a:r>
            <a:r>
              <a:rPr lang="en-US" altLang="en-US" baseline="-25000">
                <a:ea typeface="ＭＳ Ｐゴシック" panose="020B0600070205080204" pitchFamily="34" charset="-128"/>
              </a:rPr>
              <a:t>i</a:t>
            </a:r>
            <a:r>
              <a:rPr lang="en-US" altLang="en-US">
                <a:ea typeface="ＭＳ Ｐゴシック" panose="020B0600070205080204" pitchFamily="34" charset="-128"/>
              </a:rPr>
              <a:t> (highly unlikely in a real network)</a:t>
            </a:r>
          </a:p>
        </p:txBody>
      </p:sp>
      <p:sp>
        <p:nvSpPr>
          <p:cNvPr id="86020" name="Slide Number Placeholder 3">
            <a:extLst>
              <a:ext uri="{FF2B5EF4-FFF2-40B4-BE49-F238E27FC236}">
                <a16:creationId xmlns:a16="http://schemas.microsoft.com/office/drawing/2014/main" id="{6B4699A4-136D-493A-A4BD-F47DCC5C7CE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8911ABD4-456C-4B32-B2F9-FFEAE3588B8C}" type="slidenum">
              <a:rPr lang="en-US" altLang="en-US" sz="1000">
                <a:solidFill>
                  <a:srgbClr val="161616"/>
                </a:solidFill>
              </a:rPr>
              <a:pPr/>
              <a:t>82</a:t>
            </a:fld>
            <a:endParaRPr lang="en-US" altLang="en-US" sz="1000">
              <a:solidFill>
                <a:srgbClr val="161616"/>
              </a:solidFill>
            </a:endParaRPr>
          </a:p>
        </p:txBody>
      </p:sp>
      <p:graphicFrame>
        <p:nvGraphicFramePr>
          <p:cNvPr id="86021" name="Object 4">
            <a:extLst>
              <a:ext uri="{FF2B5EF4-FFF2-40B4-BE49-F238E27FC236}">
                <a16:creationId xmlns:a16="http://schemas.microsoft.com/office/drawing/2014/main" id="{76FEB716-D0BC-45D9-81F2-00FF0785FAF9}"/>
              </a:ext>
            </a:extLst>
          </p:cNvPr>
          <p:cNvGraphicFramePr>
            <a:graphicFrameLocks noChangeAspect="1"/>
          </p:cNvGraphicFramePr>
          <p:nvPr/>
        </p:nvGraphicFramePr>
        <p:xfrm>
          <a:off x="2006600" y="2374900"/>
          <a:ext cx="5924550" cy="1193800"/>
        </p:xfrm>
        <a:graphic>
          <a:graphicData uri="http://schemas.openxmlformats.org/presentationml/2006/ole">
            <mc:AlternateContent xmlns:mc="http://schemas.openxmlformats.org/markup-compatibility/2006">
              <mc:Choice xmlns:v="urn:schemas-microsoft-com:vml" Requires="v">
                <p:oleObj spid="_x0000_s86025" name="Equation" r:id="rId3" imgW="3711960" imgH="740520" progId="Equation.3">
                  <p:embed/>
                </p:oleObj>
              </mc:Choice>
              <mc:Fallback>
                <p:oleObj name="Equation" r:id="rId3" imgW="3711960" imgH="7405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600" y="2374900"/>
                        <a:ext cx="59245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38A549B5-AF5F-40A4-873D-793D7A3E6ADE}"/>
              </a:ext>
            </a:extLst>
          </p:cNvPr>
          <p:cNvSpPr>
            <a:spLocks noGrp="1"/>
          </p:cNvSpPr>
          <p:nvPr>
            <p:ph type="title"/>
          </p:nvPr>
        </p:nvSpPr>
        <p:spPr/>
        <p:txBody>
          <a:bodyPr/>
          <a:lstStyle/>
          <a:p>
            <a:r>
              <a:rPr lang="en-US" altLang="en-US">
                <a:ea typeface="ＭＳ Ｐゴシック" panose="020B0600070205080204" pitchFamily="34" charset="-128"/>
              </a:rPr>
              <a:t>Scalar characteristics</a:t>
            </a:r>
          </a:p>
        </p:txBody>
      </p:sp>
      <p:sp>
        <p:nvSpPr>
          <p:cNvPr id="87043" name="Content Placeholder 2">
            <a:extLst>
              <a:ext uri="{FF2B5EF4-FFF2-40B4-BE49-F238E27FC236}">
                <a16:creationId xmlns:a16="http://schemas.microsoft.com/office/drawing/2014/main" id="{C71F7D00-B3BD-43B0-B340-27ED25F573BD}"/>
              </a:ext>
            </a:extLst>
          </p:cNvPr>
          <p:cNvSpPr>
            <a:spLocks noGrp="1"/>
          </p:cNvSpPr>
          <p:nvPr>
            <p:ph idx="1"/>
          </p:nvPr>
        </p:nvSpPr>
        <p:spPr/>
        <p:txBody>
          <a:bodyPr/>
          <a:lstStyle/>
          <a:p>
            <a:pPr algn="just"/>
            <a:r>
              <a:rPr lang="en-US" altLang="en-US">
                <a:ea typeface="ＭＳ Ｐゴシック" panose="020B0600070205080204" pitchFamily="34" charset="-128"/>
              </a:rPr>
              <a:t>Setting x</a:t>
            </a:r>
            <a:r>
              <a:rPr lang="en-US" altLang="en-US" baseline="-25000">
                <a:ea typeface="ＭＳ Ｐゴシック" panose="020B0600070205080204" pitchFamily="34" charset="-128"/>
              </a:rPr>
              <a:t>i</a:t>
            </a:r>
            <a:r>
              <a:rPr lang="en-US" altLang="en-US">
                <a:ea typeface="ＭＳ Ｐゴシック" panose="020B0600070205080204" pitchFamily="34" charset="-128"/>
              </a:rPr>
              <a:t>=x</a:t>
            </a:r>
            <a:r>
              <a:rPr lang="en-US" altLang="en-US" baseline="-25000">
                <a:ea typeface="ＭＳ Ｐゴシック" panose="020B0600070205080204" pitchFamily="34" charset="-128"/>
              </a:rPr>
              <a:t>j</a:t>
            </a:r>
            <a:r>
              <a:rPr lang="en-US" altLang="en-US">
                <a:ea typeface="ＭＳ Ｐゴシック" panose="020B0600070205080204" pitchFamily="34" charset="-128"/>
              </a:rPr>
              <a:t> for all the existing edges (i,j) we get the maximum possible value (which is the variance of the variable):</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Then the assortativity coefficient r is defined as: </a:t>
            </a: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algn="just"/>
            <a:endParaRPr lang="en-US" altLang="en-US">
              <a:ea typeface="ＭＳ Ｐゴシック" panose="020B0600070205080204" pitchFamily="34" charset="-128"/>
            </a:endParaRPr>
          </a:p>
          <a:p>
            <a:pPr lvl="1" algn="just"/>
            <a:r>
              <a:rPr lang="en-US" altLang="en-US">
                <a:ea typeface="ＭＳ Ｐゴシック" panose="020B0600070205080204" pitchFamily="34" charset="-128"/>
              </a:rPr>
              <a:t>r=1</a:t>
            </a:r>
            <a:r>
              <a:rPr lang="en-US" altLang="en-US">
                <a:ea typeface="ＭＳ Ｐゴシック" panose="020B0600070205080204" pitchFamily="34" charset="-128"/>
                <a:sym typeface="Wingdings" panose="05000000000000000000" pitchFamily="2" charset="2"/>
              </a:rPr>
              <a:t>Perfectly assortative network</a:t>
            </a:r>
          </a:p>
          <a:p>
            <a:pPr lvl="1" algn="just"/>
            <a:r>
              <a:rPr lang="en-US" altLang="en-US">
                <a:ea typeface="ＭＳ Ｐゴシック" panose="020B0600070205080204" pitchFamily="34" charset="-128"/>
                <a:sym typeface="Wingdings" panose="05000000000000000000" pitchFamily="2" charset="2"/>
              </a:rPr>
              <a:t>r=-1Perfecrtly disassortative network</a:t>
            </a:r>
          </a:p>
          <a:p>
            <a:pPr lvl="1" algn="just"/>
            <a:r>
              <a:rPr lang="en-US" altLang="en-US">
                <a:ea typeface="ＭＳ Ｐゴシック" panose="020B0600070205080204" pitchFamily="34" charset="-128"/>
                <a:sym typeface="Wingdings" panose="05000000000000000000" pitchFamily="2" charset="2"/>
              </a:rPr>
              <a:t>r=0no (linear) correlation </a:t>
            </a:r>
            <a:endParaRPr lang="en-US" altLang="en-US">
              <a:ea typeface="ＭＳ Ｐゴシック" panose="020B0600070205080204" pitchFamily="34" charset="-128"/>
            </a:endParaRPr>
          </a:p>
        </p:txBody>
      </p:sp>
      <p:sp>
        <p:nvSpPr>
          <p:cNvPr id="87044" name="Slide Number Placeholder 3">
            <a:extLst>
              <a:ext uri="{FF2B5EF4-FFF2-40B4-BE49-F238E27FC236}">
                <a16:creationId xmlns:a16="http://schemas.microsoft.com/office/drawing/2014/main" id="{315F00EB-37DA-42A5-BEBB-FCE353649B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5A6D3E9D-1A11-4203-B64E-6F5B39C3DF5A}" type="slidenum">
              <a:rPr lang="en-US" altLang="en-US" sz="1000">
                <a:solidFill>
                  <a:srgbClr val="161616"/>
                </a:solidFill>
              </a:rPr>
              <a:pPr/>
              <a:t>83</a:t>
            </a:fld>
            <a:endParaRPr lang="en-US" altLang="en-US" sz="1000">
              <a:solidFill>
                <a:srgbClr val="161616"/>
              </a:solidFill>
            </a:endParaRPr>
          </a:p>
        </p:txBody>
      </p:sp>
      <p:graphicFrame>
        <p:nvGraphicFramePr>
          <p:cNvPr id="87045" name="Object 4">
            <a:extLst>
              <a:ext uri="{FF2B5EF4-FFF2-40B4-BE49-F238E27FC236}">
                <a16:creationId xmlns:a16="http://schemas.microsoft.com/office/drawing/2014/main" id="{A2E30F19-F08C-417D-93BE-5D1E94978696}"/>
              </a:ext>
            </a:extLst>
          </p:cNvPr>
          <p:cNvGraphicFramePr>
            <a:graphicFrameLocks noChangeAspect="1"/>
          </p:cNvGraphicFramePr>
          <p:nvPr/>
        </p:nvGraphicFramePr>
        <p:xfrm>
          <a:off x="3856038" y="2597150"/>
          <a:ext cx="2224087" cy="749300"/>
        </p:xfrm>
        <a:graphic>
          <a:graphicData uri="http://schemas.openxmlformats.org/presentationml/2006/ole">
            <mc:AlternateContent xmlns:mc="http://schemas.openxmlformats.org/markup-compatibility/2006">
              <mc:Choice xmlns:v="urn:schemas-microsoft-com:vml" Requires="v">
                <p:oleObj spid="_x0000_s87053" name="Equation" r:id="rId4" imgW="1380240" imgH="456840" progId="Equation.3">
                  <p:embed/>
                </p:oleObj>
              </mc:Choice>
              <mc:Fallback>
                <p:oleObj name="Equation" r:id="rId4" imgW="1380240" imgH="456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038" y="2597150"/>
                        <a:ext cx="22240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6" name="Object 5">
            <a:extLst>
              <a:ext uri="{FF2B5EF4-FFF2-40B4-BE49-F238E27FC236}">
                <a16:creationId xmlns:a16="http://schemas.microsoft.com/office/drawing/2014/main" id="{EE34E1CD-5B3E-4B8E-8D62-540ED6A690A0}"/>
              </a:ext>
            </a:extLst>
          </p:cNvPr>
          <p:cNvGraphicFramePr>
            <a:graphicFrameLocks noChangeAspect="1"/>
          </p:cNvGraphicFramePr>
          <p:nvPr/>
        </p:nvGraphicFramePr>
        <p:xfrm>
          <a:off x="2811463" y="3995738"/>
          <a:ext cx="3636962" cy="1239837"/>
        </p:xfrm>
        <a:graphic>
          <a:graphicData uri="http://schemas.openxmlformats.org/presentationml/2006/ole">
            <mc:AlternateContent xmlns:mc="http://schemas.openxmlformats.org/markup-compatibility/2006">
              <mc:Choice xmlns:v="urn:schemas-microsoft-com:vml" Requires="v">
                <p:oleObj spid="_x0000_s87054" name="Equation" r:id="rId6" imgW="1700280" imgH="576000" progId="Equation.3">
                  <p:embed/>
                </p:oleObj>
              </mc:Choice>
              <mc:Fallback>
                <p:oleObj name="Equation" r:id="rId6" imgW="1700280" imgH="5760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1463" y="3995738"/>
                        <a:ext cx="3636962"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BF017FB2-CA49-4C69-96FA-7D9E9C4E78BC}"/>
              </a:ext>
            </a:extLst>
          </p:cNvPr>
          <p:cNvSpPr>
            <a:spLocks noGrp="1"/>
          </p:cNvSpPr>
          <p:nvPr>
            <p:ph type="title"/>
          </p:nvPr>
        </p:nvSpPr>
        <p:spPr/>
        <p:txBody>
          <a:bodyPr/>
          <a:lstStyle/>
          <a:p>
            <a:r>
              <a:rPr lang="en-US" altLang="en-US">
                <a:ea typeface="ＭＳ Ｐゴシック" panose="020B0600070205080204" pitchFamily="34" charset="-128"/>
              </a:rPr>
              <a:t>Assortative mixing by degree</a:t>
            </a:r>
          </a:p>
        </p:txBody>
      </p:sp>
      <p:sp>
        <p:nvSpPr>
          <p:cNvPr id="88067" name="Content Placeholder 2">
            <a:extLst>
              <a:ext uri="{FF2B5EF4-FFF2-40B4-BE49-F238E27FC236}">
                <a16:creationId xmlns:a16="http://schemas.microsoft.com/office/drawing/2014/main" id="{0EAF1ACE-AC3C-480A-9A24-D6E0FFD7BD91}"/>
              </a:ext>
            </a:extLst>
          </p:cNvPr>
          <p:cNvSpPr>
            <a:spLocks noGrp="1"/>
          </p:cNvSpPr>
          <p:nvPr>
            <p:ph idx="1"/>
          </p:nvPr>
        </p:nvSpPr>
        <p:spPr/>
        <p:txBody>
          <a:bodyPr/>
          <a:lstStyle/>
          <a:p>
            <a:pPr algn="just"/>
            <a:r>
              <a:rPr lang="en-US" altLang="en-US">
                <a:ea typeface="ＭＳ Ｐゴシック" panose="020B0600070205080204" pitchFamily="34" charset="-128"/>
              </a:rPr>
              <a:t>A special case is when the characteristic of interest is the degree of the node</a:t>
            </a:r>
          </a:p>
          <a:p>
            <a:pPr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In this case studying of assortative mixing will </a:t>
            </a:r>
            <a:r>
              <a:rPr lang="en-US" altLang="en-US" i="1">
                <a:ea typeface="ＭＳ Ｐゴシック" panose="020B0600070205080204" pitchFamily="34" charset="-128"/>
              </a:rPr>
              <a:t>show</a:t>
            </a:r>
            <a:r>
              <a:rPr lang="en-US" altLang="en-US">
                <a:ea typeface="ＭＳ Ｐゴシック" panose="020B0600070205080204" pitchFamily="34" charset="-128"/>
              </a:rPr>
              <a:t> if high/low-degree nodes connect with other high/low-degree nodes or not</a:t>
            </a:r>
          </a:p>
          <a:p>
            <a:pPr lvl="1" algn="just"/>
            <a:r>
              <a:rPr lang="en-US" altLang="en-US">
                <a:ea typeface="ＭＳ Ｐゴシック" panose="020B0600070205080204" pitchFamily="34" charset="-128"/>
              </a:rPr>
              <a:t>Perfectly mixed networks by degree </a:t>
            </a:r>
            <a:r>
              <a:rPr lang="en-US" altLang="en-US">
                <a:ea typeface="ＭＳ Ｐゴシック" panose="020B0600070205080204" pitchFamily="34" charset="-128"/>
                <a:sym typeface="Wingdings" panose="05000000000000000000" pitchFamily="2" charset="2"/>
              </a:rPr>
              <a:t> core/periphery</a:t>
            </a:r>
          </a:p>
          <a:p>
            <a:pPr lvl="1" algn="just"/>
            <a:r>
              <a:rPr lang="en-US" altLang="en-US">
                <a:ea typeface="ＭＳ Ｐゴシック" panose="020B0600070205080204" pitchFamily="34" charset="-128"/>
                <a:sym typeface="Wingdings" panose="05000000000000000000" pitchFamily="2" charset="2"/>
              </a:rPr>
              <a:t>Disassortative networks by degree  uniform</a:t>
            </a:r>
          </a:p>
          <a:p>
            <a:pPr lvl="2" algn="just"/>
            <a:r>
              <a:rPr lang="en-US" altLang="en-US">
                <a:ea typeface="ＭＳ Ｐゴシック" panose="020B0600070205080204" pitchFamily="34" charset="-128"/>
                <a:sym typeface="Wingdings" panose="05000000000000000000" pitchFamily="2" charset="2"/>
              </a:rPr>
              <a:t>Star like topology</a:t>
            </a:r>
            <a:r>
              <a:rPr lang="en-US" altLang="en-US">
                <a:ea typeface="ＭＳ Ｐゴシック" panose="020B0600070205080204" pitchFamily="34" charset="-128"/>
              </a:rPr>
              <a:t> </a:t>
            </a:r>
          </a:p>
        </p:txBody>
      </p:sp>
      <p:sp>
        <p:nvSpPr>
          <p:cNvPr id="88068" name="Slide Number Placeholder 3">
            <a:extLst>
              <a:ext uri="{FF2B5EF4-FFF2-40B4-BE49-F238E27FC236}">
                <a16:creationId xmlns:a16="http://schemas.microsoft.com/office/drawing/2014/main" id="{B4512332-4AE7-4717-B79A-EC30CABFA30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A744F684-9214-4BEE-A83B-D4C8ECBA0A44}" type="slidenum">
              <a:rPr lang="en-US" altLang="en-US" sz="1000">
                <a:solidFill>
                  <a:srgbClr val="161616"/>
                </a:solidFill>
              </a:rPr>
              <a:pPr/>
              <a:t>84</a:t>
            </a:fld>
            <a:endParaRPr lang="en-US" altLang="en-US" sz="1000">
              <a:solidFill>
                <a:srgbClr val="161616"/>
              </a:solidFill>
            </a:endParaRPr>
          </a:p>
        </p:txBody>
      </p:sp>
      <p:pic>
        <p:nvPicPr>
          <p:cNvPr id="88069" name="Picture 4">
            <a:extLst>
              <a:ext uri="{FF2B5EF4-FFF2-40B4-BE49-F238E27FC236}">
                <a16:creationId xmlns:a16="http://schemas.microsoft.com/office/drawing/2014/main" id="{56355AE0-F013-48AF-9D93-57C236B10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75" y="4586288"/>
            <a:ext cx="4492625"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D9D01624-771E-4AA7-87EB-16FF15CFA717}"/>
              </a:ext>
            </a:extLst>
          </p:cNvPr>
          <p:cNvSpPr>
            <a:spLocks noGrp="1"/>
          </p:cNvSpPr>
          <p:nvPr>
            <p:ph type="title"/>
          </p:nvPr>
        </p:nvSpPr>
        <p:spPr/>
        <p:txBody>
          <a:bodyPr/>
          <a:lstStyle/>
          <a:p>
            <a:r>
              <a:rPr lang="en-US" altLang="en-US">
                <a:ea typeface="ＭＳ Ｐゴシック" panose="020B0600070205080204" pitchFamily="34" charset="-128"/>
              </a:rPr>
              <a:t>Assortative mixing by degree</a:t>
            </a:r>
          </a:p>
        </p:txBody>
      </p:sp>
      <p:sp>
        <p:nvSpPr>
          <p:cNvPr id="89091" name="Content Placeholder 2">
            <a:extLst>
              <a:ext uri="{FF2B5EF4-FFF2-40B4-BE49-F238E27FC236}">
                <a16:creationId xmlns:a16="http://schemas.microsoft.com/office/drawing/2014/main" id="{957F04A2-434C-4CA5-AEEF-AB7B52D6F91E}"/>
              </a:ext>
            </a:extLst>
          </p:cNvPr>
          <p:cNvSpPr>
            <a:spLocks noGrp="1"/>
          </p:cNvSpPr>
          <p:nvPr>
            <p:ph idx="1"/>
          </p:nvPr>
        </p:nvSpPr>
        <p:spPr/>
        <p:txBody>
          <a:bodyPr/>
          <a:lstStyle/>
          <a:p>
            <a:pPr algn="just"/>
            <a:r>
              <a:rPr lang="en-US" altLang="en-US">
                <a:ea typeface="ＭＳ Ｐゴシック" panose="020B0600070205080204" pitchFamily="34" charset="-128"/>
              </a:rPr>
              <a:t>Assortative mixing by degree requires only structural information for the network</a:t>
            </a:r>
          </a:p>
          <a:p>
            <a:pPr lvl="1" algn="just"/>
            <a:r>
              <a:rPr lang="en-US" altLang="en-US">
                <a:ea typeface="ＭＳ Ｐゴシック" panose="020B0600070205080204" pitchFamily="34" charset="-128"/>
              </a:rPr>
              <a:t>No knowledge for any other attributes is required</a:t>
            </a:r>
          </a:p>
        </p:txBody>
      </p:sp>
      <p:sp>
        <p:nvSpPr>
          <p:cNvPr id="89092" name="Slide Number Placeholder 3">
            <a:extLst>
              <a:ext uri="{FF2B5EF4-FFF2-40B4-BE49-F238E27FC236}">
                <a16:creationId xmlns:a16="http://schemas.microsoft.com/office/drawing/2014/main" id="{3A7AC41B-2518-41DE-A0B5-3EC74B6729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6F1FDCB6-D192-4353-ADD4-5B422BD1767E}" type="slidenum">
              <a:rPr lang="en-US" altLang="en-US" sz="1000">
                <a:solidFill>
                  <a:srgbClr val="161616"/>
                </a:solidFill>
              </a:rPr>
              <a:pPr/>
              <a:t>85</a:t>
            </a:fld>
            <a:endParaRPr lang="en-US" altLang="en-US" sz="1000">
              <a:solidFill>
                <a:srgbClr val="161616"/>
              </a:solidFill>
            </a:endParaRPr>
          </a:p>
        </p:txBody>
      </p:sp>
      <p:graphicFrame>
        <p:nvGraphicFramePr>
          <p:cNvPr id="89093" name="Object 4">
            <a:extLst>
              <a:ext uri="{FF2B5EF4-FFF2-40B4-BE49-F238E27FC236}">
                <a16:creationId xmlns:a16="http://schemas.microsoft.com/office/drawing/2014/main" id="{F0B1F7B8-DF5A-49B9-B0AB-601E8A032BE9}"/>
              </a:ext>
            </a:extLst>
          </p:cNvPr>
          <p:cNvGraphicFramePr>
            <a:graphicFrameLocks noChangeAspect="1"/>
          </p:cNvGraphicFramePr>
          <p:nvPr/>
        </p:nvGraphicFramePr>
        <p:xfrm>
          <a:off x="3143250" y="3006725"/>
          <a:ext cx="3254375" cy="747713"/>
        </p:xfrm>
        <a:graphic>
          <a:graphicData uri="http://schemas.openxmlformats.org/presentationml/2006/ole">
            <mc:AlternateContent xmlns:mc="http://schemas.openxmlformats.org/markup-compatibility/2006">
              <mc:Choice xmlns:v="urn:schemas-microsoft-com:vml" Requires="v">
                <p:oleObj spid="_x0000_s89101" name="Equation" r:id="rId3" imgW="2029680" imgH="456840" progId="Equation.3">
                  <p:embed/>
                </p:oleObj>
              </mc:Choice>
              <mc:Fallback>
                <p:oleObj name="Equation" r:id="rId3" imgW="2029680" imgH="456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3006725"/>
                        <a:ext cx="3254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4" name="Object 5">
            <a:extLst>
              <a:ext uri="{FF2B5EF4-FFF2-40B4-BE49-F238E27FC236}">
                <a16:creationId xmlns:a16="http://schemas.microsoft.com/office/drawing/2014/main" id="{71F5EDE4-FDA5-4ED5-ABC0-CDD2F5B19082}"/>
              </a:ext>
            </a:extLst>
          </p:cNvPr>
          <p:cNvGraphicFramePr>
            <a:graphicFrameLocks noChangeAspect="1"/>
          </p:cNvGraphicFramePr>
          <p:nvPr/>
        </p:nvGraphicFramePr>
        <p:xfrm>
          <a:off x="3021013" y="3967163"/>
          <a:ext cx="3609975" cy="1239837"/>
        </p:xfrm>
        <a:graphic>
          <a:graphicData uri="http://schemas.openxmlformats.org/presentationml/2006/ole">
            <mc:AlternateContent xmlns:mc="http://schemas.openxmlformats.org/markup-compatibility/2006">
              <mc:Choice xmlns:v="urn:schemas-microsoft-com:vml" Requires="v">
                <p:oleObj spid="_x0000_s89102" name="Equation" r:id="rId5" imgW="1691280" imgH="576000" progId="Equation.3">
                  <p:embed/>
                </p:oleObj>
              </mc:Choice>
              <mc:Fallback>
                <p:oleObj name="Equation" r:id="rId5" imgW="1691280" imgH="576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013" y="3967163"/>
                        <a:ext cx="360997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0E415D5F-F47C-49BB-AAFF-697378B3F6B8}"/>
              </a:ext>
            </a:extLst>
          </p:cNvPr>
          <p:cNvSpPr>
            <a:spLocks noGrp="1"/>
          </p:cNvSpPr>
          <p:nvPr>
            <p:ph type="title"/>
          </p:nvPr>
        </p:nvSpPr>
        <p:spPr/>
        <p:txBody>
          <a:bodyPr/>
          <a:lstStyle/>
          <a:p>
            <a:r>
              <a:rPr lang="en-US" altLang="en-US">
                <a:ea typeface="ＭＳ Ｐゴシック" panose="020B0600070205080204" pitchFamily="34" charset="-128"/>
              </a:rPr>
              <a:t>Choice of α</a:t>
            </a:r>
          </a:p>
        </p:txBody>
      </p:sp>
      <p:sp>
        <p:nvSpPr>
          <p:cNvPr id="11267" name="Content Placeholder 2">
            <a:extLst>
              <a:ext uri="{FF2B5EF4-FFF2-40B4-BE49-F238E27FC236}">
                <a16:creationId xmlns:a16="http://schemas.microsoft.com/office/drawing/2014/main" id="{36B9BF13-E0D1-4F09-8EEA-241334A10FC0}"/>
              </a:ext>
            </a:extLst>
          </p:cNvPr>
          <p:cNvSpPr>
            <a:spLocks noGrp="1"/>
          </p:cNvSpPr>
          <p:nvPr>
            <p:ph idx="1"/>
          </p:nvPr>
        </p:nvSpPr>
        <p:spPr>
          <a:xfrm>
            <a:off x="661988" y="1163638"/>
            <a:ext cx="8831262" cy="4494212"/>
          </a:xfrm>
        </p:spPr>
        <p:txBody>
          <a:bodyPr/>
          <a:lstStyle/>
          <a:p>
            <a:pPr algn="just"/>
            <a:r>
              <a:rPr lang="en-US" altLang="en-US">
                <a:ea typeface="ＭＳ Ｐゴシック" panose="020B0600070205080204" pitchFamily="34" charset="-128"/>
              </a:rPr>
              <a:t>α governs the balance between the eigenvector centrality contribution and the constant term</a:t>
            </a:r>
          </a:p>
          <a:p>
            <a:pPr lvl="1" algn="just"/>
            <a:r>
              <a:rPr lang="en-US" altLang="en-US">
                <a:ea typeface="ＭＳ Ｐゴシック" panose="020B0600070205080204" pitchFamily="34" charset="-128"/>
              </a:rPr>
              <a:t>For small α the Katz centrality is dominated by the constant factor and hence all vertices have a centrality of 1 (β=1)</a:t>
            </a:r>
          </a:p>
          <a:p>
            <a:pPr lvl="1" algn="just"/>
            <a:r>
              <a:rPr lang="en-US" altLang="en-US">
                <a:ea typeface="ＭＳ Ｐゴシック" panose="020B0600070205080204" pitchFamily="34" charset="-128"/>
              </a:rPr>
              <a:t>For large values of α Katz centrality diverges</a:t>
            </a:r>
          </a:p>
          <a:p>
            <a:pPr lvl="1" algn="just"/>
            <a:endParaRPr lang="en-US" altLang="en-US">
              <a:ea typeface="ＭＳ Ｐゴシック" panose="020B0600070205080204" pitchFamily="34" charset="-128"/>
            </a:endParaRPr>
          </a:p>
          <a:p>
            <a:pPr algn="just"/>
            <a:r>
              <a:rPr lang="en-US" altLang="en-US">
                <a:ea typeface="ＭＳ Ｐゴシック" panose="020B0600070205080204" pitchFamily="34" charset="-128"/>
              </a:rPr>
              <a:t>As we increase α from zero the centralities increase and there comes a point at which they diverge.  This happens at the point where (I-αA)</a:t>
            </a:r>
            <a:r>
              <a:rPr lang="en-US" altLang="en-US" baseline="30000">
                <a:ea typeface="ＭＳ Ｐゴシック" panose="020B0600070205080204" pitchFamily="34" charset="-128"/>
              </a:rPr>
              <a:t>-1</a:t>
            </a:r>
            <a:r>
              <a:rPr lang="en-US" altLang="en-US">
                <a:ea typeface="ＭＳ Ｐゴシック" panose="020B0600070205080204" pitchFamily="34" charset="-128"/>
              </a:rPr>
              <a:t> diverges </a:t>
            </a:r>
            <a:r>
              <a:rPr lang="en-US" altLang="en-US">
                <a:ea typeface="ＭＳ Ｐゴシック" panose="020B0600070205080204" pitchFamily="34" charset="-128"/>
                <a:sym typeface="Wingdings" panose="05000000000000000000" pitchFamily="2" charset="2"/>
              </a:rPr>
              <a:t> det(I-</a:t>
            </a:r>
            <a:r>
              <a:rPr lang="en-US" altLang="en-US">
                <a:ea typeface="ＭＳ Ｐゴシック" panose="020B0600070205080204" pitchFamily="34" charset="-128"/>
              </a:rPr>
              <a:t>αA)=0 </a:t>
            </a:r>
            <a:r>
              <a:rPr lang="en-US" altLang="en-US">
                <a:ea typeface="ＭＳ Ｐゴシック" panose="020B0600070205080204" pitchFamily="34" charset="-128"/>
                <a:sym typeface="Wingdings" panose="05000000000000000000" pitchFamily="2" charset="2"/>
              </a:rPr>
              <a:t> </a:t>
            </a:r>
            <a:r>
              <a:rPr lang="en-US" altLang="en-US">
                <a:solidFill>
                  <a:srgbClr val="FF0000"/>
                </a:solidFill>
                <a:ea typeface="ＭＳ Ｐゴシック" panose="020B0600070205080204" pitchFamily="34" charset="-128"/>
              </a:rPr>
              <a:t>det(A-α</a:t>
            </a:r>
            <a:r>
              <a:rPr lang="en-US" altLang="en-US" baseline="30000">
                <a:solidFill>
                  <a:srgbClr val="FF0000"/>
                </a:solidFill>
                <a:ea typeface="ＭＳ Ｐゴシック" panose="020B0600070205080204" pitchFamily="34" charset="-128"/>
              </a:rPr>
              <a:t>-1</a:t>
            </a:r>
            <a:r>
              <a:rPr lang="en-US" altLang="en-US">
                <a:solidFill>
                  <a:srgbClr val="FF0000"/>
                </a:solidFill>
                <a:ea typeface="ＭＳ Ｐゴシック" panose="020B0600070205080204" pitchFamily="34" charset="-128"/>
              </a:rPr>
              <a:t>I) = 0</a:t>
            </a:r>
          </a:p>
          <a:p>
            <a:pPr lvl="1" algn="just"/>
            <a:r>
              <a:rPr lang="en-US" altLang="en-US">
                <a:ea typeface="ＭＳ Ｐゴシック" panose="020B0600070205080204" pitchFamily="34" charset="-128"/>
              </a:rPr>
              <a:t>The roots α</a:t>
            </a:r>
            <a:r>
              <a:rPr lang="en-US" altLang="en-US" baseline="30000">
                <a:ea typeface="ＭＳ Ｐゴシック" panose="020B0600070205080204" pitchFamily="34" charset="-128"/>
              </a:rPr>
              <a:t>-1</a:t>
            </a:r>
            <a:r>
              <a:rPr lang="en-US" altLang="en-US">
                <a:ea typeface="ＭＳ Ｐゴシック" panose="020B0600070205080204" pitchFamily="34" charset="-128"/>
              </a:rPr>
              <a:t> are equal to the eigenvalues of A</a:t>
            </a:r>
          </a:p>
          <a:p>
            <a:pPr lvl="1" algn="just"/>
            <a:r>
              <a:rPr lang="en-US" altLang="en-US">
                <a:ea typeface="ＭＳ Ｐゴシック" panose="020B0600070205080204" pitchFamily="34" charset="-128"/>
              </a:rPr>
              <a:t>As</a:t>
            </a:r>
            <a:r>
              <a:rPr lang="en-US" altLang="en-US">
                <a:solidFill>
                  <a:srgbClr val="FF0000"/>
                </a:solidFill>
                <a:ea typeface="ＭＳ Ｐゴシック" panose="020B0600070205080204" pitchFamily="34" charset="-128"/>
              </a:rPr>
              <a:t> </a:t>
            </a:r>
            <a:r>
              <a:rPr lang="en-US" altLang="en-US">
                <a:ea typeface="ＭＳ Ｐゴシック" panose="020B0600070205080204" pitchFamily="34" charset="-128"/>
              </a:rPr>
              <a:t>α increases the determinant first crosses zero when α=1/κ</a:t>
            </a:r>
            <a:r>
              <a:rPr lang="en-US" altLang="en-US" baseline="-25000">
                <a:ea typeface="ＭＳ Ｐゴシック" panose="020B0600070205080204" pitchFamily="34" charset="-128"/>
              </a:rPr>
              <a:t>1</a:t>
            </a:r>
            <a:r>
              <a:rPr lang="en-US" altLang="en-US">
                <a:ea typeface="ＭＳ Ｐゴシック" panose="020B0600070205080204" pitchFamily="34" charset="-128"/>
              </a:rPr>
              <a:t>, where κ</a:t>
            </a:r>
            <a:r>
              <a:rPr lang="en-US" altLang="en-US" baseline="-25000">
                <a:ea typeface="ＭＳ Ｐゴシック" panose="020B0600070205080204" pitchFamily="34" charset="-128"/>
              </a:rPr>
              <a:t>1 </a:t>
            </a:r>
            <a:r>
              <a:rPr lang="en-US" altLang="en-US">
                <a:ea typeface="ＭＳ Ｐゴシック" panose="020B0600070205080204" pitchFamily="34" charset="-128"/>
              </a:rPr>
              <a:t>is the largest eigenvalue of A</a:t>
            </a:r>
          </a:p>
          <a:p>
            <a:pPr lvl="2" algn="just"/>
            <a:r>
              <a:rPr lang="en-US" altLang="en-US">
                <a:ea typeface="ＭＳ Ｐゴシック" panose="020B0600070205080204" pitchFamily="34" charset="-128"/>
              </a:rPr>
              <a:t>Hence</a:t>
            </a:r>
            <a:r>
              <a:rPr lang="en-US" altLang="en-US">
                <a:solidFill>
                  <a:srgbClr val="FF0000"/>
                </a:solidFill>
                <a:ea typeface="ＭＳ Ｐゴシック" panose="020B0600070205080204" pitchFamily="34" charset="-128"/>
              </a:rPr>
              <a:t> </a:t>
            </a:r>
            <a:r>
              <a:rPr lang="en-US" altLang="en-US">
                <a:ea typeface="ＭＳ Ｐゴシック" panose="020B0600070205080204" pitchFamily="34" charset="-128"/>
              </a:rPr>
              <a:t>α should be less than 1/κ</a:t>
            </a:r>
            <a:r>
              <a:rPr lang="en-US" altLang="en-US" baseline="-25000">
                <a:ea typeface="ＭＳ Ｐゴシック" panose="020B0600070205080204" pitchFamily="34" charset="-128"/>
              </a:rPr>
              <a:t>1</a:t>
            </a:r>
            <a:endParaRPr lang="en-US" altLang="en-US">
              <a:solidFill>
                <a:srgbClr val="FF0000"/>
              </a:solidFill>
              <a:ea typeface="ＭＳ Ｐゴシック" panose="020B0600070205080204" pitchFamily="34" charset="-128"/>
            </a:endParaRPr>
          </a:p>
        </p:txBody>
      </p:sp>
      <p:sp>
        <p:nvSpPr>
          <p:cNvPr id="11268" name="Slide Number Placeholder 3">
            <a:extLst>
              <a:ext uri="{FF2B5EF4-FFF2-40B4-BE49-F238E27FC236}">
                <a16:creationId xmlns:a16="http://schemas.microsoft.com/office/drawing/2014/main" id="{7C7BC672-7F5B-4AAA-85CD-F525B4E5F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accent1"/>
                </a:solidFill>
                <a:latin typeface="Arial" panose="020B0604020202020204" pitchFamily="34" charset="0"/>
                <a:ea typeface="ＭＳ Ｐゴシック" panose="020B0600070205080204" pitchFamily="34" charset="-128"/>
              </a:defRPr>
            </a:lvl1pPr>
            <a:lvl2pPr marL="742950" indent="-285750">
              <a:defRPr sz="2400">
                <a:solidFill>
                  <a:schemeClr val="accent1"/>
                </a:solidFill>
                <a:latin typeface="Arial" panose="020B0604020202020204" pitchFamily="34" charset="0"/>
                <a:ea typeface="ＭＳ Ｐゴシック" panose="020B0600070205080204" pitchFamily="34" charset="-128"/>
              </a:defRPr>
            </a:lvl2pPr>
            <a:lvl3pPr marL="1143000" indent="-228600">
              <a:defRPr sz="2400">
                <a:solidFill>
                  <a:schemeClr val="accent1"/>
                </a:solidFill>
                <a:latin typeface="Arial" panose="020B0604020202020204" pitchFamily="34" charset="0"/>
                <a:ea typeface="ＭＳ Ｐゴシック" panose="020B0600070205080204" pitchFamily="34" charset="-128"/>
              </a:defRPr>
            </a:lvl3pPr>
            <a:lvl4pPr marL="1600200" indent="-228600">
              <a:defRPr sz="2400">
                <a:solidFill>
                  <a:schemeClr val="accent1"/>
                </a:solidFill>
                <a:latin typeface="Arial" panose="020B0604020202020204" pitchFamily="34" charset="0"/>
                <a:ea typeface="ＭＳ Ｐゴシック" panose="020B0600070205080204" pitchFamily="34" charset="-128"/>
              </a:defRPr>
            </a:lvl4pPr>
            <a:lvl5pPr marL="2057400" indent="-228600">
              <a:defRPr sz="2400">
                <a:solidFill>
                  <a:schemeClr val="accent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ＭＳ Ｐゴシック" panose="020B0600070205080204" pitchFamily="34" charset="-128"/>
              </a:defRPr>
            </a:lvl9pPr>
          </a:lstStyle>
          <a:p>
            <a:fld id="{1048D16F-A67A-41EC-92BD-BE263111DD10}" type="slidenum">
              <a:rPr lang="en-US" altLang="en-US" sz="1000">
                <a:solidFill>
                  <a:srgbClr val="161616"/>
                </a:solidFill>
              </a:rPr>
              <a:pPr/>
              <a:t>9</a:t>
            </a:fld>
            <a:endParaRPr lang="en-US" altLang="en-US" sz="1000">
              <a:solidFill>
                <a:srgbClr val="161616"/>
              </a:solidFill>
            </a:endParaRPr>
          </a:p>
        </p:txBody>
      </p:sp>
    </p:spTree>
  </p:cSld>
  <p:clrMapOvr>
    <a:masterClrMapping/>
  </p:clrMapOvr>
</p:sld>
</file>

<file path=ppt/theme/theme1.xml><?xml version="1.0" encoding="utf-8"?>
<a:theme xmlns:a="http://schemas.openxmlformats.org/drawingml/2006/main" name="Modèle par défaut">
  <a:themeElements>
    <a:clrScheme name="Modèle par défaut 1">
      <a:dk1>
        <a:srgbClr val="DDDDDD"/>
      </a:dk1>
      <a:lt1>
        <a:srgbClr val="FFFFFF"/>
      </a:lt1>
      <a:dk2>
        <a:srgbClr val="FF0000"/>
      </a:dk2>
      <a:lt2>
        <a:srgbClr val="969696"/>
      </a:lt2>
      <a:accent1>
        <a:srgbClr val="696969"/>
      </a:accent1>
      <a:accent2>
        <a:srgbClr val="C0C0C0"/>
      </a:accent2>
      <a:accent3>
        <a:srgbClr val="FFFFFF"/>
      </a:accent3>
      <a:accent4>
        <a:srgbClr val="BDBDBD"/>
      </a:accent4>
      <a:accent5>
        <a:srgbClr val="B9B9B9"/>
      </a:accent5>
      <a:accent6>
        <a:srgbClr val="AEAEAE"/>
      </a:accent6>
      <a:hlink>
        <a:srgbClr val="C80000"/>
      </a:hlink>
      <a:folHlink>
        <a:srgbClr val="0000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folHlink"/>
          </a:solidFill>
          <a:prstDash val="solid"/>
          <a:round/>
          <a:headEnd type="none" w="med" len="med"/>
          <a:tailEnd type="none" w="med" len="med"/>
        </a:ln>
        <a:effectLst/>
      </a:spPr>
      <a:bodyPr vert="horz" wrap="none" lIns="108000" tIns="108000" rIns="108000" bIns="1080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accent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folHlink"/>
          </a:solidFill>
          <a:prstDash val="solid"/>
          <a:round/>
          <a:headEnd type="none" w="med" len="med"/>
          <a:tailEnd type="none" w="med" len="med"/>
        </a:ln>
        <a:effectLst/>
      </a:spPr>
      <a:bodyPr vert="horz" wrap="none" lIns="108000" tIns="108000" rIns="108000" bIns="1080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accent1"/>
            </a:solidFill>
            <a:effectLst/>
            <a:latin typeface="Arial" charset="0"/>
          </a:defRPr>
        </a:defPPr>
      </a:lstStyle>
    </a:lnDef>
  </a:objectDefaults>
  <a:extraClrSchemeLst>
    <a:extraClrScheme>
      <a:clrScheme name="Modèle par défaut 1">
        <a:dk1>
          <a:srgbClr val="DDDDDD"/>
        </a:dk1>
        <a:lt1>
          <a:srgbClr val="FFFFFF"/>
        </a:lt1>
        <a:dk2>
          <a:srgbClr val="FF0000"/>
        </a:dk2>
        <a:lt2>
          <a:srgbClr val="969696"/>
        </a:lt2>
        <a:accent1>
          <a:srgbClr val="696969"/>
        </a:accent1>
        <a:accent2>
          <a:srgbClr val="C0C0C0"/>
        </a:accent2>
        <a:accent3>
          <a:srgbClr val="FFFFFF"/>
        </a:accent3>
        <a:accent4>
          <a:srgbClr val="BDBDBD"/>
        </a:accent4>
        <a:accent5>
          <a:srgbClr val="B9B9B9"/>
        </a:accent5>
        <a:accent6>
          <a:srgbClr val="AEAEAE"/>
        </a:accent6>
        <a:hlink>
          <a:srgbClr val="C8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F373DBC30DDB459CEFB92C6B00A939" ma:contentTypeVersion="7" ma:contentTypeDescription="Create a new document." ma:contentTypeScope="" ma:versionID="15be872e5c8c5919c3660b5505335764">
  <xsd:schema xmlns:xsd="http://www.w3.org/2001/XMLSchema" xmlns:xs="http://www.w3.org/2001/XMLSchema" xmlns:p="http://schemas.microsoft.com/office/2006/metadata/properties" xmlns:ns2="41077cac-fa1c-4939-a97a-a20b352af600" xmlns:ns3="7bdace7b-419a-4620-be26-5a3fa6f280f9" targetNamespace="http://schemas.microsoft.com/office/2006/metadata/properties" ma:root="true" ma:fieldsID="69a6c5bf7f700e07a1a499c75cb540db" ns2:_="" ns3:_="">
    <xsd:import namespace="41077cac-fa1c-4939-a97a-a20b352af600"/>
    <xsd:import namespace="7bdace7b-419a-4620-be26-5a3fa6f280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077cac-fa1c-4939-a97a-a20b352af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dace7b-419a-4620-be26-5a3fa6f280f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D8E00751-82E2-4592-8EE6-02ECFD277D8B}">
  <ds:schemaRefs>
    <ds:schemaRef ds:uri="http://schemas.microsoft.com/sharepoint/v3/contenttype/forms"/>
  </ds:schemaRefs>
</ds:datastoreItem>
</file>

<file path=customXml/itemProps2.xml><?xml version="1.0" encoding="utf-8"?>
<ds:datastoreItem xmlns:ds="http://schemas.openxmlformats.org/officeDocument/2006/customXml" ds:itemID="{858C25EA-8C7F-4141-B643-4C3BCA652C9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DD2BE1A-7FA5-4790-B4F7-F2AE38E088B4}"/>
</file>

<file path=customXml/itemProps4.xml><?xml version="1.0" encoding="utf-8"?>
<ds:datastoreItem xmlns:ds="http://schemas.openxmlformats.org/officeDocument/2006/customXml" ds:itemID="{67E15F52-50EE-46D4-92F3-29FE7FA1D507}">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Thomson2007</Template>
  <TotalTime>33320</TotalTime>
  <Words>5963</Words>
  <Application>Microsoft Office PowerPoint</Application>
  <PresentationFormat>A4 Paper (210x297 mm)</PresentationFormat>
  <Paragraphs>789</Paragraphs>
  <Slides>85</Slides>
  <Notes>24</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Modèle par défaut</vt:lpstr>
      <vt:lpstr>CS544 Introduction to Network Science Measures and Metrics</vt:lpstr>
      <vt:lpstr>Degree centrality</vt:lpstr>
      <vt:lpstr>Eigenvector centrality</vt:lpstr>
      <vt:lpstr>Eigenvector centrality</vt:lpstr>
      <vt:lpstr>Eigenvector centrality</vt:lpstr>
      <vt:lpstr>Eigenvector centrality for directed networks</vt:lpstr>
      <vt:lpstr>Eigenvector centrality for directed networks</vt:lpstr>
      <vt:lpstr>Katz centrality</vt:lpstr>
      <vt:lpstr>Choice of α</vt:lpstr>
      <vt:lpstr>Extension of Katz centrality </vt:lpstr>
      <vt:lpstr>PageRank</vt:lpstr>
      <vt:lpstr>PageRank</vt:lpstr>
      <vt:lpstr>PageRank</vt:lpstr>
      <vt:lpstr>How it looks?</vt:lpstr>
      <vt:lpstr>Centrality metrics summary</vt:lpstr>
      <vt:lpstr>Hubs and authorities</vt:lpstr>
      <vt:lpstr>HITS</vt:lpstr>
      <vt:lpstr>HITS</vt:lpstr>
      <vt:lpstr>Notes on HITS</vt:lpstr>
      <vt:lpstr>Closeness centrality</vt:lpstr>
      <vt:lpstr>Closeness centrality</vt:lpstr>
      <vt:lpstr>Closeness centrality</vt:lpstr>
      <vt:lpstr>Betweenness centrality</vt:lpstr>
      <vt:lpstr>Betweenness centrality</vt:lpstr>
      <vt:lpstr>Betweenness centrality</vt:lpstr>
      <vt:lpstr>Betweenness centrality</vt:lpstr>
      <vt:lpstr>Betweenness centrality</vt:lpstr>
      <vt:lpstr>Betweenness centrality </vt:lpstr>
      <vt:lpstr>Normalized betweenness</vt:lpstr>
      <vt:lpstr>Flow betweeenness</vt:lpstr>
      <vt:lpstr>Flow betweenness</vt:lpstr>
      <vt:lpstr>Random-walk betweenness</vt:lpstr>
      <vt:lpstr>Random-walk betweenness</vt:lpstr>
      <vt:lpstr>Groups of vertices (Social Cohesion)</vt:lpstr>
      <vt:lpstr>k-plex</vt:lpstr>
      <vt:lpstr>k-core</vt:lpstr>
      <vt:lpstr>k-core</vt:lpstr>
      <vt:lpstr>k-cliques and k-clans (k-clubs)</vt:lpstr>
      <vt:lpstr>k-components</vt:lpstr>
      <vt:lpstr>k-components</vt:lpstr>
      <vt:lpstr>Transitivity</vt:lpstr>
      <vt:lpstr>Transitivity</vt:lpstr>
      <vt:lpstr>Transitivity </vt:lpstr>
      <vt:lpstr>Clustering coefficient in directed networks</vt:lpstr>
      <vt:lpstr>Local clustering</vt:lpstr>
      <vt:lpstr>Structural holes</vt:lpstr>
      <vt:lpstr>Redundancy </vt:lpstr>
      <vt:lpstr>Local VS Global clustering coefficient</vt:lpstr>
      <vt:lpstr>What value for cc is high?</vt:lpstr>
      <vt:lpstr>What value is high?</vt:lpstr>
      <vt:lpstr>Reciprocity</vt:lpstr>
      <vt:lpstr>Reciprocity</vt:lpstr>
      <vt:lpstr>Signed edges</vt:lpstr>
      <vt:lpstr>Structural balance</vt:lpstr>
      <vt:lpstr>Structural balance</vt:lpstr>
      <vt:lpstr>Proof of the structural balance theorem</vt:lpstr>
      <vt:lpstr>Proof of structural balance theorem</vt:lpstr>
      <vt:lpstr>Proof of structural balance theorem</vt:lpstr>
      <vt:lpstr>Proof of structural balance theorem</vt:lpstr>
      <vt:lpstr>Note</vt:lpstr>
      <vt:lpstr>Similarity</vt:lpstr>
      <vt:lpstr>Cosine similarity</vt:lpstr>
      <vt:lpstr>Cosine similarity</vt:lpstr>
      <vt:lpstr>Pearson coefficients</vt:lpstr>
      <vt:lpstr>Pearson coefficients</vt:lpstr>
      <vt:lpstr>Other metrics of structural equivalence</vt:lpstr>
      <vt:lpstr>Regular equivalence</vt:lpstr>
      <vt:lpstr>Regular equivalence</vt:lpstr>
      <vt:lpstr>Regular equivalence</vt:lpstr>
      <vt:lpstr>Regular equivalence</vt:lpstr>
      <vt:lpstr>Homophily and assortative mixing</vt:lpstr>
      <vt:lpstr>Enumerative characteristics</vt:lpstr>
      <vt:lpstr>Enumerative characteristics</vt:lpstr>
      <vt:lpstr>Enumerative characteristics</vt:lpstr>
      <vt:lpstr>Enumerative characteristics</vt:lpstr>
      <vt:lpstr>Enumerative characteristics</vt:lpstr>
      <vt:lpstr>Enumerative characteristics</vt:lpstr>
      <vt:lpstr>Scalar characteristics</vt:lpstr>
      <vt:lpstr>Scalar characteristics</vt:lpstr>
      <vt:lpstr>Scalar characteristics</vt:lpstr>
      <vt:lpstr>Scalar characteristics</vt:lpstr>
      <vt:lpstr>Scalar characteristics</vt:lpstr>
      <vt:lpstr>Scalar characteristics</vt:lpstr>
      <vt:lpstr>Assortative mixing by degree</vt:lpstr>
      <vt:lpstr>Assortative mixing by degree</vt:lpstr>
    </vt:vector>
  </TitlesOfParts>
  <Company>Thomson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THOMSON</dc:creator>
  <cp:lastModifiedBy>Windows User</cp:lastModifiedBy>
  <cp:revision>1550</cp:revision>
  <dcterms:created xsi:type="dcterms:W3CDTF">2012-03-13T15:43:15Z</dcterms:created>
  <dcterms:modified xsi:type="dcterms:W3CDTF">2021-09-13T09:13:57Z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ublishingExpirationDate">
    <vt:lpwstr/>
  </property>
  <property fmtid="{D5CDD505-2E9C-101B-9397-08002B2CF9AE}" pid="4" name="PublishingStartDate">
    <vt:lpwstr/>
  </property>
  <property fmtid="{D5CDD505-2E9C-101B-9397-08002B2CF9AE}" pid="5" name="ContentTypeId">
    <vt:lpwstr>0x01010047F373DBC30DDB459CEFB92C6B00A939</vt:lpwstr>
  </property>
</Properties>
</file>